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62" r:id="rId6"/>
    <p:sldId id="263" r:id="rId7"/>
    <p:sldId id="266" r:id="rId8"/>
    <p:sldId id="259" r:id="rId9"/>
    <p:sldId id="261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ols Watson (Strengthening Practice)" initials="JW(P" lastIdx="1" clrIdx="0">
    <p:extLst>
      <p:ext uri="{19B8F6BF-5375-455C-9EA6-DF929625EA0E}">
        <p15:presenceInfo xmlns:p15="http://schemas.microsoft.com/office/powerpoint/2012/main" userId="S::jools@strengtheningpractice.co.uk::ba8fb522-aa7b-408c-ba8c-1fb70eb8819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362"/>
    <a:srgbClr val="A3237D"/>
    <a:srgbClr val="003399"/>
    <a:srgbClr val="F59D1C"/>
    <a:srgbClr val="3A3A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132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53B6C1-1B1B-4352-9829-CFC072E475DA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/>
      <dgm:spPr/>
      <dgm:t>
        <a:bodyPr/>
        <a:lstStyle/>
        <a:p>
          <a:endParaRPr lang="en-GB"/>
        </a:p>
      </dgm:t>
    </dgm:pt>
    <dgm:pt modelId="{E588DD37-2029-4448-B1F9-DFC17366D3D4}">
      <dgm:prSet custT="1"/>
      <dgm:spPr/>
      <dgm:t>
        <a:bodyPr/>
        <a:lstStyle/>
        <a:p>
          <a:r>
            <a:rPr lang="en-GB" sz="1800">
              <a:latin typeface="Arial" panose="020B0604020202020204" pitchFamily="34" charset="0"/>
              <a:cs typeface="Arial" panose="020B0604020202020204" pitchFamily="34" charset="0"/>
            </a:rPr>
            <a:t>Isolation and the need for connections </a:t>
          </a:r>
        </a:p>
      </dgm:t>
    </dgm:pt>
    <dgm:pt modelId="{D070E4FD-4E6E-46F0-A669-768F453211D0}" type="parTrans" cxnId="{03EB34AF-98CF-45BE-B4FB-A40BAE011CA0}">
      <dgm:prSet/>
      <dgm:spPr/>
      <dgm:t>
        <a:bodyPr/>
        <a:lstStyle/>
        <a:p>
          <a:endParaRPr lang="en-GB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AD50CB-48E8-41EA-8C9F-E80F64E5DDE4}" type="sibTrans" cxnId="{03EB34AF-98CF-45BE-B4FB-A40BAE011CA0}">
      <dgm:prSet/>
      <dgm:spPr/>
      <dgm:t>
        <a:bodyPr/>
        <a:lstStyle/>
        <a:p>
          <a:endParaRPr lang="en-GB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406EEA-6975-488B-ACD6-137A0133ABDE}">
      <dgm:prSet custT="1"/>
      <dgm:spPr/>
      <dgm:t>
        <a:bodyPr/>
        <a:lstStyle/>
        <a:p>
          <a:r>
            <a:rPr lang="en-GB" sz="1800" dirty="0">
              <a:latin typeface="Arial" panose="020B0604020202020204" pitchFamily="34" charset="0"/>
              <a:cs typeface="Arial" panose="020B0604020202020204" pitchFamily="34" charset="0"/>
            </a:rPr>
            <a:t>Stresses exacerbated by the pandemic</a:t>
          </a:r>
        </a:p>
      </dgm:t>
    </dgm:pt>
    <dgm:pt modelId="{25872C5C-1C99-46F0-ADC8-9560CCF4911C}" type="parTrans" cxnId="{CF111B92-82DE-4E99-8468-314566D1ABF9}">
      <dgm:prSet/>
      <dgm:spPr/>
      <dgm:t>
        <a:bodyPr/>
        <a:lstStyle/>
        <a:p>
          <a:endParaRPr lang="en-GB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221732F-4838-49BA-8186-EB2E98B19EB4}" type="sibTrans" cxnId="{CF111B92-82DE-4E99-8468-314566D1ABF9}">
      <dgm:prSet/>
      <dgm:spPr/>
      <dgm:t>
        <a:bodyPr/>
        <a:lstStyle/>
        <a:p>
          <a:endParaRPr lang="en-GB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6AB432-AF42-4E30-9D86-DC3758A06876}">
      <dgm:prSet custT="1"/>
      <dgm:spPr/>
      <dgm:t>
        <a:bodyPr/>
        <a:lstStyle/>
        <a:p>
          <a:r>
            <a:rPr lang="en-GB" sz="1800">
              <a:latin typeface="Arial" panose="020B0604020202020204" pitchFamily="34" charset="0"/>
              <a:cs typeface="Arial" panose="020B0604020202020204" pitchFamily="34" charset="0"/>
            </a:rPr>
            <a:t>Working conditions – working from home </a:t>
          </a:r>
        </a:p>
      </dgm:t>
    </dgm:pt>
    <dgm:pt modelId="{041D0018-7C59-4C38-8887-A437747A3A8E}" type="parTrans" cxnId="{35876D12-470D-47D3-AB59-B5C24BF9F9F3}">
      <dgm:prSet/>
      <dgm:spPr/>
      <dgm:t>
        <a:bodyPr/>
        <a:lstStyle/>
        <a:p>
          <a:endParaRPr lang="en-GB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1AE067-99A5-4137-8CED-9DEBAD404186}" type="sibTrans" cxnId="{35876D12-470D-47D3-AB59-B5C24BF9F9F3}">
      <dgm:prSet/>
      <dgm:spPr/>
      <dgm:t>
        <a:bodyPr/>
        <a:lstStyle/>
        <a:p>
          <a:endParaRPr lang="en-GB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6CF3F2-D852-4ED1-A1EE-B20FE4C13602}">
      <dgm:prSet custT="1"/>
      <dgm:spPr/>
      <dgm:t>
        <a:bodyPr/>
        <a:lstStyle/>
        <a:p>
          <a:r>
            <a:rPr lang="en-GB" sz="1800">
              <a:latin typeface="Arial" panose="020B0604020202020204" pitchFamily="34" charset="0"/>
              <a:cs typeface="Arial" panose="020B0604020202020204" pitchFamily="34" charset="0"/>
            </a:rPr>
            <a:t>Lack of emotional support </a:t>
          </a:r>
        </a:p>
      </dgm:t>
    </dgm:pt>
    <dgm:pt modelId="{A500D06D-233E-4D1F-83C3-4AEF5A3143D9}" type="parTrans" cxnId="{0235DC74-8B39-4CF2-90B8-DF89B424C9CB}">
      <dgm:prSet/>
      <dgm:spPr/>
      <dgm:t>
        <a:bodyPr/>
        <a:lstStyle/>
        <a:p>
          <a:endParaRPr lang="en-GB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4B02E1-D44C-4C4F-A862-1559324D8E81}" type="sibTrans" cxnId="{0235DC74-8B39-4CF2-90B8-DF89B424C9CB}">
      <dgm:prSet/>
      <dgm:spPr/>
      <dgm:t>
        <a:bodyPr/>
        <a:lstStyle/>
        <a:p>
          <a:endParaRPr lang="en-GB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5F9FB4-15D9-4845-9655-EB8EADBBE9A1}">
      <dgm:prSet custT="1"/>
      <dgm:spPr/>
      <dgm:t>
        <a:bodyPr/>
        <a:lstStyle/>
        <a:p>
          <a:r>
            <a:rPr lang="en-GB" sz="1800">
              <a:latin typeface="Arial" panose="020B0604020202020204" pitchFamily="34" charset="0"/>
              <a:cs typeface="Arial" panose="020B0604020202020204" pitchFamily="34" charset="0"/>
            </a:rPr>
            <a:t>Lack of confidence </a:t>
          </a:r>
        </a:p>
      </dgm:t>
    </dgm:pt>
    <dgm:pt modelId="{E8E4DA77-1CCF-4C3E-A7BA-81B4E382E5E0}" type="parTrans" cxnId="{57F8D579-8DF5-4295-944D-847BBC25E82C}">
      <dgm:prSet/>
      <dgm:spPr/>
      <dgm:t>
        <a:bodyPr/>
        <a:lstStyle/>
        <a:p>
          <a:endParaRPr lang="en-GB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A341DC-6D43-41C8-A707-4CEF8ADC8FB0}" type="sibTrans" cxnId="{57F8D579-8DF5-4295-944D-847BBC25E82C}">
      <dgm:prSet/>
      <dgm:spPr/>
      <dgm:t>
        <a:bodyPr/>
        <a:lstStyle/>
        <a:p>
          <a:endParaRPr lang="en-GB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C3936CD-0938-40A7-BC55-78F1092FD4CD}">
      <dgm:prSet custT="1"/>
      <dgm:spPr/>
      <dgm:t>
        <a:bodyPr/>
        <a:lstStyle/>
        <a:p>
          <a:r>
            <a:rPr lang="en-GB" sz="1800">
              <a:latin typeface="Arial" panose="020B0604020202020204" pitchFamily="34" charset="0"/>
              <a:cs typeface="Arial" panose="020B0604020202020204" pitchFamily="34" charset="0"/>
            </a:rPr>
            <a:t>Transitions – career stages </a:t>
          </a:r>
        </a:p>
      </dgm:t>
    </dgm:pt>
    <dgm:pt modelId="{B26F1FD4-E1AC-4B4C-9929-9C581D52F119}" type="parTrans" cxnId="{5F450B3A-206B-450C-AABE-FD325DC2855D}">
      <dgm:prSet/>
      <dgm:spPr/>
      <dgm:t>
        <a:bodyPr/>
        <a:lstStyle/>
        <a:p>
          <a:endParaRPr lang="en-GB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95B22B-E744-42AD-B847-13B5AB1453CA}" type="sibTrans" cxnId="{5F450B3A-206B-450C-AABE-FD325DC2855D}">
      <dgm:prSet/>
      <dgm:spPr/>
      <dgm:t>
        <a:bodyPr/>
        <a:lstStyle/>
        <a:p>
          <a:endParaRPr lang="en-GB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96268A-5FE8-4565-BA52-8CF713256A6D}">
      <dgm:prSet custT="1"/>
      <dgm:spPr/>
      <dgm:t>
        <a:bodyPr/>
        <a:lstStyle/>
        <a:p>
          <a:r>
            <a:rPr lang="en-GB" sz="1800">
              <a:latin typeface="Arial" panose="020B0604020202020204" pitchFamily="34" charset="0"/>
              <a:cs typeface="Arial" panose="020B0604020202020204" pitchFamily="34" charset="0"/>
            </a:rPr>
            <a:t>Work pressures  </a:t>
          </a:r>
        </a:p>
      </dgm:t>
    </dgm:pt>
    <dgm:pt modelId="{360D7C7F-F4DB-4FA5-BB6C-8BC1B56C2AA1}" type="parTrans" cxnId="{91D8190A-D3C2-4B63-A1AE-84C9761B1B82}">
      <dgm:prSet/>
      <dgm:spPr/>
      <dgm:t>
        <a:bodyPr/>
        <a:lstStyle/>
        <a:p>
          <a:endParaRPr lang="en-GB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A333B9-218E-479A-A0E6-37736F8E5BFE}" type="sibTrans" cxnId="{91D8190A-D3C2-4B63-A1AE-84C9761B1B82}">
      <dgm:prSet/>
      <dgm:spPr/>
      <dgm:t>
        <a:bodyPr/>
        <a:lstStyle/>
        <a:p>
          <a:endParaRPr lang="en-GB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B8F4F6-91DB-4B39-BC25-8AB77EEF1FF1}">
      <dgm:prSet custT="1"/>
      <dgm:spPr/>
      <dgm:t>
        <a:bodyPr/>
        <a:lstStyle/>
        <a:p>
          <a:r>
            <a:rPr lang="en-GB" sz="1800">
              <a:latin typeface="Arial" panose="020B0604020202020204" pitchFamily="34" charset="0"/>
              <a:cs typeface="Arial" panose="020B0604020202020204" pitchFamily="34" charset="0"/>
            </a:rPr>
            <a:t>Feeling safe</a:t>
          </a:r>
        </a:p>
      </dgm:t>
    </dgm:pt>
    <dgm:pt modelId="{023C532D-EEBF-4240-BD8D-CA57B3F4CA6D}" type="parTrans" cxnId="{89F0C78B-CC3B-4C85-99CA-D5438D7D8282}">
      <dgm:prSet/>
      <dgm:spPr/>
      <dgm:t>
        <a:bodyPr/>
        <a:lstStyle/>
        <a:p>
          <a:endParaRPr lang="en-GB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A1FD3E-4DD9-4F35-8056-41EEE8D3AA65}" type="sibTrans" cxnId="{89F0C78B-CC3B-4C85-99CA-D5438D7D8282}">
      <dgm:prSet/>
      <dgm:spPr/>
      <dgm:t>
        <a:bodyPr/>
        <a:lstStyle/>
        <a:p>
          <a:endParaRPr lang="en-GB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B760A5-4D45-43CD-AEAD-99EBD82DCE19}">
      <dgm:prSet custT="1"/>
      <dgm:spPr/>
      <dgm:t>
        <a:bodyPr/>
        <a:lstStyle/>
        <a:p>
          <a:r>
            <a:rPr lang="en-GB" sz="1800">
              <a:latin typeface="Arial" panose="020B0604020202020204" pitchFamily="34" charset="0"/>
              <a:cs typeface="Arial" panose="020B0604020202020204" pitchFamily="34" charset="0"/>
            </a:rPr>
            <a:t>Frustrations and lack of recognition for social workers </a:t>
          </a:r>
        </a:p>
      </dgm:t>
    </dgm:pt>
    <dgm:pt modelId="{8F7F8E72-28B7-4F71-94D5-DA555B081FFC}" type="parTrans" cxnId="{64B9BFB9-E6DA-41AD-A1EC-8920CEDF024E}">
      <dgm:prSet/>
      <dgm:spPr/>
      <dgm:t>
        <a:bodyPr/>
        <a:lstStyle/>
        <a:p>
          <a:endParaRPr lang="en-GB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30E8DF-81D7-48E4-8378-2036AE9130DC}" type="sibTrans" cxnId="{64B9BFB9-E6DA-41AD-A1EC-8920CEDF024E}">
      <dgm:prSet/>
      <dgm:spPr/>
      <dgm:t>
        <a:bodyPr/>
        <a:lstStyle/>
        <a:p>
          <a:endParaRPr lang="en-GB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10A700-4961-4FEE-BEC4-3C67F36AAAED}">
      <dgm:prSet custT="1"/>
      <dgm:spPr/>
      <dgm:t>
        <a:bodyPr/>
        <a:lstStyle/>
        <a:p>
          <a:r>
            <a:rPr lang="en-GB" sz="1800">
              <a:latin typeface="Arial" panose="020B0604020202020204" pitchFamily="34" charset="0"/>
              <a:cs typeface="Arial" panose="020B0604020202020204" pitchFamily="34" charset="0"/>
            </a:rPr>
            <a:t>Money worries </a:t>
          </a:r>
        </a:p>
      </dgm:t>
    </dgm:pt>
    <dgm:pt modelId="{251FCF2D-B217-4B59-9A64-4FDCCA2A19BD}" type="parTrans" cxnId="{84A61C71-B57B-4D8F-B20C-AB0FB4FF2D5D}">
      <dgm:prSet/>
      <dgm:spPr/>
      <dgm:t>
        <a:bodyPr/>
        <a:lstStyle/>
        <a:p>
          <a:endParaRPr lang="en-GB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F5B2B4-4432-4FBE-B3B5-FBC2528F437E}" type="sibTrans" cxnId="{84A61C71-B57B-4D8F-B20C-AB0FB4FF2D5D}">
      <dgm:prSet/>
      <dgm:spPr/>
      <dgm:t>
        <a:bodyPr/>
        <a:lstStyle/>
        <a:p>
          <a:endParaRPr lang="en-GB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15B595-5FDF-4DED-BE7D-0E34535C9F3C}" type="pres">
      <dgm:prSet presAssocID="{E253B6C1-1B1B-4352-9829-CFC072E475DA}" presName="linear" presStyleCnt="0">
        <dgm:presLayoutVars>
          <dgm:animLvl val="lvl"/>
          <dgm:resizeHandles val="exact"/>
        </dgm:presLayoutVars>
      </dgm:prSet>
      <dgm:spPr/>
    </dgm:pt>
    <dgm:pt modelId="{F1D5AC4A-E3C8-492F-AFF3-2E094DA273D9}" type="pres">
      <dgm:prSet presAssocID="{E588DD37-2029-4448-B1F9-DFC17366D3D4}" presName="parentText" presStyleLbl="node1" presStyleIdx="0" presStyleCnt="10">
        <dgm:presLayoutVars>
          <dgm:chMax val="0"/>
          <dgm:bulletEnabled val="1"/>
        </dgm:presLayoutVars>
      </dgm:prSet>
      <dgm:spPr/>
    </dgm:pt>
    <dgm:pt modelId="{8BFB5F0B-74B2-4636-BC5E-0193647187B7}" type="pres">
      <dgm:prSet presAssocID="{18AD50CB-48E8-41EA-8C9F-E80F64E5DDE4}" presName="spacer" presStyleCnt="0"/>
      <dgm:spPr/>
    </dgm:pt>
    <dgm:pt modelId="{45C9C329-FCA2-489F-9834-50D1707ABF2B}" type="pres">
      <dgm:prSet presAssocID="{9E406EEA-6975-488B-ACD6-137A0133ABDE}" presName="parentText" presStyleLbl="node1" presStyleIdx="1" presStyleCnt="10">
        <dgm:presLayoutVars>
          <dgm:chMax val="0"/>
          <dgm:bulletEnabled val="1"/>
        </dgm:presLayoutVars>
      </dgm:prSet>
      <dgm:spPr/>
    </dgm:pt>
    <dgm:pt modelId="{D4C9CA6E-2FB1-4BCE-92B9-0C86958F041C}" type="pres">
      <dgm:prSet presAssocID="{6221732F-4838-49BA-8186-EB2E98B19EB4}" presName="spacer" presStyleCnt="0"/>
      <dgm:spPr/>
    </dgm:pt>
    <dgm:pt modelId="{63438827-13EA-43DE-8FEA-414C3D955915}" type="pres">
      <dgm:prSet presAssocID="{BF6AB432-AF42-4E30-9D86-DC3758A06876}" presName="parentText" presStyleLbl="node1" presStyleIdx="2" presStyleCnt="10">
        <dgm:presLayoutVars>
          <dgm:chMax val="0"/>
          <dgm:bulletEnabled val="1"/>
        </dgm:presLayoutVars>
      </dgm:prSet>
      <dgm:spPr/>
    </dgm:pt>
    <dgm:pt modelId="{4615A25A-D6F6-43D1-95EE-8C13D7B4F038}" type="pres">
      <dgm:prSet presAssocID="{F81AE067-99A5-4137-8CED-9DEBAD404186}" presName="spacer" presStyleCnt="0"/>
      <dgm:spPr/>
    </dgm:pt>
    <dgm:pt modelId="{ECC88C39-4670-467B-9487-7D9ADDB69EF3}" type="pres">
      <dgm:prSet presAssocID="{026CF3F2-D852-4ED1-A1EE-B20FE4C13602}" presName="parentText" presStyleLbl="node1" presStyleIdx="3" presStyleCnt="10">
        <dgm:presLayoutVars>
          <dgm:chMax val="0"/>
          <dgm:bulletEnabled val="1"/>
        </dgm:presLayoutVars>
      </dgm:prSet>
      <dgm:spPr/>
    </dgm:pt>
    <dgm:pt modelId="{A8B6CF39-B845-4191-B154-040152C28448}" type="pres">
      <dgm:prSet presAssocID="{7A4B02E1-D44C-4C4F-A862-1559324D8E81}" presName="spacer" presStyleCnt="0"/>
      <dgm:spPr/>
    </dgm:pt>
    <dgm:pt modelId="{3E24FB99-45B6-43C1-BDC3-F47560E8B044}" type="pres">
      <dgm:prSet presAssocID="{9D5F9FB4-15D9-4845-9655-EB8EADBBE9A1}" presName="parentText" presStyleLbl="node1" presStyleIdx="4" presStyleCnt="10">
        <dgm:presLayoutVars>
          <dgm:chMax val="0"/>
          <dgm:bulletEnabled val="1"/>
        </dgm:presLayoutVars>
      </dgm:prSet>
      <dgm:spPr/>
    </dgm:pt>
    <dgm:pt modelId="{5B524335-BA31-4163-9521-CB680AA6B7B9}" type="pres">
      <dgm:prSet presAssocID="{1AA341DC-6D43-41C8-A707-4CEF8ADC8FB0}" presName="spacer" presStyleCnt="0"/>
      <dgm:spPr/>
    </dgm:pt>
    <dgm:pt modelId="{70FF941F-3BC1-4654-95C1-347297AA4E7F}" type="pres">
      <dgm:prSet presAssocID="{DC3936CD-0938-40A7-BC55-78F1092FD4CD}" presName="parentText" presStyleLbl="node1" presStyleIdx="5" presStyleCnt="10">
        <dgm:presLayoutVars>
          <dgm:chMax val="0"/>
          <dgm:bulletEnabled val="1"/>
        </dgm:presLayoutVars>
      </dgm:prSet>
      <dgm:spPr/>
    </dgm:pt>
    <dgm:pt modelId="{F83B08B0-6734-417B-B23B-577688A253D0}" type="pres">
      <dgm:prSet presAssocID="{CA95B22B-E744-42AD-B847-13B5AB1453CA}" presName="spacer" presStyleCnt="0"/>
      <dgm:spPr/>
    </dgm:pt>
    <dgm:pt modelId="{E3F7FB8B-CDA6-4F29-946E-762E0C48A90D}" type="pres">
      <dgm:prSet presAssocID="{6996268A-5FE8-4565-BA52-8CF713256A6D}" presName="parentText" presStyleLbl="node1" presStyleIdx="6" presStyleCnt="10">
        <dgm:presLayoutVars>
          <dgm:chMax val="0"/>
          <dgm:bulletEnabled val="1"/>
        </dgm:presLayoutVars>
      </dgm:prSet>
      <dgm:spPr/>
    </dgm:pt>
    <dgm:pt modelId="{06622656-C740-4930-BDCA-7B0D3887ED72}" type="pres">
      <dgm:prSet presAssocID="{8AA333B9-218E-479A-A0E6-37736F8E5BFE}" presName="spacer" presStyleCnt="0"/>
      <dgm:spPr/>
    </dgm:pt>
    <dgm:pt modelId="{5087EDD5-C387-4245-AAD3-E13269CD2BB8}" type="pres">
      <dgm:prSet presAssocID="{56B8F4F6-91DB-4B39-BC25-8AB77EEF1FF1}" presName="parentText" presStyleLbl="node1" presStyleIdx="7" presStyleCnt="10">
        <dgm:presLayoutVars>
          <dgm:chMax val="0"/>
          <dgm:bulletEnabled val="1"/>
        </dgm:presLayoutVars>
      </dgm:prSet>
      <dgm:spPr/>
    </dgm:pt>
    <dgm:pt modelId="{7B3DCD72-3A6D-44E5-ABA9-9951DB7E0B2B}" type="pres">
      <dgm:prSet presAssocID="{BDA1FD3E-4DD9-4F35-8056-41EEE8D3AA65}" presName="spacer" presStyleCnt="0"/>
      <dgm:spPr/>
    </dgm:pt>
    <dgm:pt modelId="{91F5632A-7C38-4441-85F1-545C4FFA85DA}" type="pres">
      <dgm:prSet presAssocID="{15B760A5-4D45-43CD-AEAD-99EBD82DCE19}" presName="parentText" presStyleLbl="node1" presStyleIdx="8" presStyleCnt="10">
        <dgm:presLayoutVars>
          <dgm:chMax val="0"/>
          <dgm:bulletEnabled val="1"/>
        </dgm:presLayoutVars>
      </dgm:prSet>
      <dgm:spPr/>
    </dgm:pt>
    <dgm:pt modelId="{AB21716D-10C9-4275-B5FD-02EF09F9BBEA}" type="pres">
      <dgm:prSet presAssocID="{4230E8DF-81D7-48E4-8378-2036AE9130DC}" presName="spacer" presStyleCnt="0"/>
      <dgm:spPr/>
    </dgm:pt>
    <dgm:pt modelId="{A16FE3AC-449A-4973-A9B4-E2BF55B19925}" type="pres">
      <dgm:prSet presAssocID="{1B10A700-4961-4FEE-BEC4-3C67F36AAAED}" presName="parentText" presStyleLbl="node1" presStyleIdx="9" presStyleCnt="10">
        <dgm:presLayoutVars>
          <dgm:chMax val="0"/>
          <dgm:bulletEnabled val="1"/>
        </dgm:presLayoutVars>
      </dgm:prSet>
      <dgm:spPr/>
    </dgm:pt>
  </dgm:ptLst>
  <dgm:cxnLst>
    <dgm:cxn modelId="{91D8190A-D3C2-4B63-A1AE-84C9761B1B82}" srcId="{E253B6C1-1B1B-4352-9829-CFC072E475DA}" destId="{6996268A-5FE8-4565-BA52-8CF713256A6D}" srcOrd="6" destOrd="0" parTransId="{360D7C7F-F4DB-4FA5-BB6C-8BC1B56C2AA1}" sibTransId="{8AA333B9-218E-479A-A0E6-37736F8E5BFE}"/>
    <dgm:cxn modelId="{35876D12-470D-47D3-AB59-B5C24BF9F9F3}" srcId="{E253B6C1-1B1B-4352-9829-CFC072E475DA}" destId="{BF6AB432-AF42-4E30-9D86-DC3758A06876}" srcOrd="2" destOrd="0" parTransId="{041D0018-7C59-4C38-8887-A437747A3A8E}" sibTransId="{F81AE067-99A5-4137-8CED-9DEBAD404186}"/>
    <dgm:cxn modelId="{82BEED1A-E4E9-4888-BBFD-FF819296B62D}" type="presOf" srcId="{1B10A700-4961-4FEE-BEC4-3C67F36AAAED}" destId="{A16FE3AC-449A-4973-A9B4-E2BF55B19925}" srcOrd="0" destOrd="0" presId="urn:microsoft.com/office/officeart/2005/8/layout/vList2"/>
    <dgm:cxn modelId="{7548B139-8977-46F9-8A32-5C76D2DFD746}" type="presOf" srcId="{DC3936CD-0938-40A7-BC55-78F1092FD4CD}" destId="{70FF941F-3BC1-4654-95C1-347297AA4E7F}" srcOrd="0" destOrd="0" presId="urn:microsoft.com/office/officeart/2005/8/layout/vList2"/>
    <dgm:cxn modelId="{D2CBCD39-B47B-4C08-8E78-9C7AE114F8AF}" type="presOf" srcId="{E253B6C1-1B1B-4352-9829-CFC072E475DA}" destId="{8215B595-5FDF-4DED-BE7D-0E34535C9F3C}" srcOrd="0" destOrd="0" presId="urn:microsoft.com/office/officeart/2005/8/layout/vList2"/>
    <dgm:cxn modelId="{5F450B3A-206B-450C-AABE-FD325DC2855D}" srcId="{E253B6C1-1B1B-4352-9829-CFC072E475DA}" destId="{DC3936CD-0938-40A7-BC55-78F1092FD4CD}" srcOrd="5" destOrd="0" parTransId="{B26F1FD4-E1AC-4B4C-9929-9C581D52F119}" sibTransId="{CA95B22B-E744-42AD-B847-13B5AB1453CA}"/>
    <dgm:cxn modelId="{9533FA5F-324E-442E-AD97-04ABA7C02950}" type="presOf" srcId="{9E406EEA-6975-488B-ACD6-137A0133ABDE}" destId="{45C9C329-FCA2-489F-9834-50D1707ABF2B}" srcOrd="0" destOrd="0" presId="urn:microsoft.com/office/officeart/2005/8/layout/vList2"/>
    <dgm:cxn modelId="{61546B6E-D033-4DAE-A28B-069586AE0716}" type="presOf" srcId="{026CF3F2-D852-4ED1-A1EE-B20FE4C13602}" destId="{ECC88C39-4670-467B-9487-7D9ADDB69EF3}" srcOrd="0" destOrd="0" presId="urn:microsoft.com/office/officeart/2005/8/layout/vList2"/>
    <dgm:cxn modelId="{84A61C71-B57B-4D8F-B20C-AB0FB4FF2D5D}" srcId="{E253B6C1-1B1B-4352-9829-CFC072E475DA}" destId="{1B10A700-4961-4FEE-BEC4-3C67F36AAAED}" srcOrd="9" destOrd="0" parTransId="{251FCF2D-B217-4B59-9A64-4FDCCA2A19BD}" sibTransId="{A4F5B2B4-4432-4FBE-B3B5-FBC2528F437E}"/>
    <dgm:cxn modelId="{0235DC74-8B39-4CF2-90B8-DF89B424C9CB}" srcId="{E253B6C1-1B1B-4352-9829-CFC072E475DA}" destId="{026CF3F2-D852-4ED1-A1EE-B20FE4C13602}" srcOrd="3" destOrd="0" parTransId="{A500D06D-233E-4D1F-83C3-4AEF5A3143D9}" sibTransId="{7A4B02E1-D44C-4C4F-A862-1559324D8E81}"/>
    <dgm:cxn modelId="{57F8D579-8DF5-4295-944D-847BBC25E82C}" srcId="{E253B6C1-1B1B-4352-9829-CFC072E475DA}" destId="{9D5F9FB4-15D9-4845-9655-EB8EADBBE9A1}" srcOrd="4" destOrd="0" parTransId="{E8E4DA77-1CCF-4C3E-A7BA-81B4E382E5E0}" sibTransId="{1AA341DC-6D43-41C8-A707-4CEF8ADC8FB0}"/>
    <dgm:cxn modelId="{89F0C78B-CC3B-4C85-99CA-D5438D7D8282}" srcId="{E253B6C1-1B1B-4352-9829-CFC072E475DA}" destId="{56B8F4F6-91DB-4B39-BC25-8AB77EEF1FF1}" srcOrd="7" destOrd="0" parTransId="{023C532D-EEBF-4240-BD8D-CA57B3F4CA6D}" sibTransId="{BDA1FD3E-4DD9-4F35-8056-41EEE8D3AA65}"/>
    <dgm:cxn modelId="{13C93E8E-D9D3-4736-B1DF-3486CE02C487}" type="presOf" srcId="{56B8F4F6-91DB-4B39-BC25-8AB77EEF1FF1}" destId="{5087EDD5-C387-4245-AAD3-E13269CD2BB8}" srcOrd="0" destOrd="0" presId="urn:microsoft.com/office/officeart/2005/8/layout/vList2"/>
    <dgm:cxn modelId="{CF111B92-82DE-4E99-8468-314566D1ABF9}" srcId="{E253B6C1-1B1B-4352-9829-CFC072E475DA}" destId="{9E406EEA-6975-488B-ACD6-137A0133ABDE}" srcOrd="1" destOrd="0" parTransId="{25872C5C-1C99-46F0-ADC8-9560CCF4911C}" sibTransId="{6221732F-4838-49BA-8186-EB2E98B19EB4}"/>
    <dgm:cxn modelId="{B725CF94-302D-46DC-B8B8-F012CAED04D4}" type="presOf" srcId="{15B760A5-4D45-43CD-AEAD-99EBD82DCE19}" destId="{91F5632A-7C38-4441-85F1-545C4FFA85DA}" srcOrd="0" destOrd="0" presId="urn:microsoft.com/office/officeart/2005/8/layout/vList2"/>
    <dgm:cxn modelId="{9878D49C-3AC2-40D3-AFCF-606D6979E09D}" type="presOf" srcId="{E588DD37-2029-4448-B1F9-DFC17366D3D4}" destId="{F1D5AC4A-E3C8-492F-AFF3-2E094DA273D9}" srcOrd="0" destOrd="0" presId="urn:microsoft.com/office/officeart/2005/8/layout/vList2"/>
    <dgm:cxn modelId="{44BA95A8-C4B4-459A-8F6E-C662141BE50E}" type="presOf" srcId="{9D5F9FB4-15D9-4845-9655-EB8EADBBE9A1}" destId="{3E24FB99-45B6-43C1-BDC3-F47560E8B044}" srcOrd="0" destOrd="0" presId="urn:microsoft.com/office/officeart/2005/8/layout/vList2"/>
    <dgm:cxn modelId="{03EB34AF-98CF-45BE-B4FB-A40BAE011CA0}" srcId="{E253B6C1-1B1B-4352-9829-CFC072E475DA}" destId="{E588DD37-2029-4448-B1F9-DFC17366D3D4}" srcOrd="0" destOrd="0" parTransId="{D070E4FD-4E6E-46F0-A669-768F453211D0}" sibTransId="{18AD50CB-48E8-41EA-8C9F-E80F64E5DDE4}"/>
    <dgm:cxn modelId="{64B9BFB9-E6DA-41AD-A1EC-8920CEDF024E}" srcId="{E253B6C1-1B1B-4352-9829-CFC072E475DA}" destId="{15B760A5-4D45-43CD-AEAD-99EBD82DCE19}" srcOrd="8" destOrd="0" parTransId="{8F7F8E72-28B7-4F71-94D5-DA555B081FFC}" sibTransId="{4230E8DF-81D7-48E4-8378-2036AE9130DC}"/>
    <dgm:cxn modelId="{3A2978E1-EFBA-41A5-9180-5F5D24B806E5}" type="presOf" srcId="{6996268A-5FE8-4565-BA52-8CF713256A6D}" destId="{E3F7FB8B-CDA6-4F29-946E-762E0C48A90D}" srcOrd="0" destOrd="0" presId="urn:microsoft.com/office/officeart/2005/8/layout/vList2"/>
    <dgm:cxn modelId="{A1D31FF9-2CB0-46A0-BEA1-DB12423FFAA1}" type="presOf" srcId="{BF6AB432-AF42-4E30-9D86-DC3758A06876}" destId="{63438827-13EA-43DE-8FEA-414C3D955915}" srcOrd="0" destOrd="0" presId="urn:microsoft.com/office/officeart/2005/8/layout/vList2"/>
    <dgm:cxn modelId="{2FF3EB39-EA7E-41C5-A8DF-E9F802C7C52F}" type="presParOf" srcId="{8215B595-5FDF-4DED-BE7D-0E34535C9F3C}" destId="{F1D5AC4A-E3C8-492F-AFF3-2E094DA273D9}" srcOrd="0" destOrd="0" presId="urn:microsoft.com/office/officeart/2005/8/layout/vList2"/>
    <dgm:cxn modelId="{49055CBB-5E71-468A-9FAF-88B359EFE8A0}" type="presParOf" srcId="{8215B595-5FDF-4DED-BE7D-0E34535C9F3C}" destId="{8BFB5F0B-74B2-4636-BC5E-0193647187B7}" srcOrd="1" destOrd="0" presId="urn:microsoft.com/office/officeart/2005/8/layout/vList2"/>
    <dgm:cxn modelId="{A0D252EA-D639-41D0-A2DB-5BB6FC8E75F3}" type="presParOf" srcId="{8215B595-5FDF-4DED-BE7D-0E34535C9F3C}" destId="{45C9C329-FCA2-489F-9834-50D1707ABF2B}" srcOrd="2" destOrd="0" presId="urn:microsoft.com/office/officeart/2005/8/layout/vList2"/>
    <dgm:cxn modelId="{CEBD3D75-BA8B-4A5C-80E4-C9D5310EB723}" type="presParOf" srcId="{8215B595-5FDF-4DED-BE7D-0E34535C9F3C}" destId="{D4C9CA6E-2FB1-4BCE-92B9-0C86958F041C}" srcOrd="3" destOrd="0" presId="urn:microsoft.com/office/officeart/2005/8/layout/vList2"/>
    <dgm:cxn modelId="{203AA6C9-306E-425C-BDD3-B345559B085E}" type="presParOf" srcId="{8215B595-5FDF-4DED-BE7D-0E34535C9F3C}" destId="{63438827-13EA-43DE-8FEA-414C3D955915}" srcOrd="4" destOrd="0" presId="urn:microsoft.com/office/officeart/2005/8/layout/vList2"/>
    <dgm:cxn modelId="{893FD8D0-77DC-4A2C-9A14-EB96F872E6F7}" type="presParOf" srcId="{8215B595-5FDF-4DED-BE7D-0E34535C9F3C}" destId="{4615A25A-D6F6-43D1-95EE-8C13D7B4F038}" srcOrd="5" destOrd="0" presId="urn:microsoft.com/office/officeart/2005/8/layout/vList2"/>
    <dgm:cxn modelId="{BEBEE38C-94AA-42F3-86DE-BA0981E31E16}" type="presParOf" srcId="{8215B595-5FDF-4DED-BE7D-0E34535C9F3C}" destId="{ECC88C39-4670-467B-9487-7D9ADDB69EF3}" srcOrd="6" destOrd="0" presId="urn:microsoft.com/office/officeart/2005/8/layout/vList2"/>
    <dgm:cxn modelId="{22F48313-02B5-40CF-91B1-AE9F11DF38D3}" type="presParOf" srcId="{8215B595-5FDF-4DED-BE7D-0E34535C9F3C}" destId="{A8B6CF39-B845-4191-B154-040152C28448}" srcOrd="7" destOrd="0" presId="urn:microsoft.com/office/officeart/2005/8/layout/vList2"/>
    <dgm:cxn modelId="{5791FC4F-F44C-4692-8628-2B3E1D678631}" type="presParOf" srcId="{8215B595-5FDF-4DED-BE7D-0E34535C9F3C}" destId="{3E24FB99-45B6-43C1-BDC3-F47560E8B044}" srcOrd="8" destOrd="0" presId="urn:microsoft.com/office/officeart/2005/8/layout/vList2"/>
    <dgm:cxn modelId="{B19CA2BD-38F1-4095-B30F-FE3FAC18DB0E}" type="presParOf" srcId="{8215B595-5FDF-4DED-BE7D-0E34535C9F3C}" destId="{5B524335-BA31-4163-9521-CB680AA6B7B9}" srcOrd="9" destOrd="0" presId="urn:microsoft.com/office/officeart/2005/8/layout/vList2"/>
    <dgm:cxn modelId="{5C00540E-D575-4534-BF31-B0AB209ABD83}" type="presParOf" srcId="{8215B595-5FDF-4DED-BE7D-0E34535C9F3C}" destId="{70FF941F-3BC1-4654-95C1-347297AA4E7F}" srcOrd="10" destOrd="0" presId="urn:microsoft.com/office/officeart/2005/8/layout/vList2"/>
    <dgm:cxn modelId="{27ABF686-C53A-404B-8C1E-D51E47986142}" type="presParOf" srcId="{8215B595-5FDF-4DED-BE7D-0E34535C9F3C}" destId="{F83B08B0-6734-417B-B23B-577688A253D0}" srcOrd="11" destOrd="0" presId="urn:microsoft.com/office/officeart/2005/8/layout/vList2"/>
    <dgm:cxn modelId="{C7F13E06-480A-44E1-9985-B26466627FE2}" type="presParOf" srcId="{8215B595-5FDF-4DED-BE7D-0E34535C9F3C}" destId="{E3F7FB8B-CDA6-4F29-946E-762E0C48A90D}" srcOrd="12" destOrd="0" presId="urn:microsoft.com/office/officeart/2005/8/layout/vList2"/>
    <dgm:cxn modelId="{4D580BA6-928D-4E2A-A5C9-15C450C794DF}" type="presParOf" srcId="{8215B595-5FDF-4DED-BE7D-0E34535C9F3C}" destId="{06622656-C740-4930-BDCA-7B0D3887ED72}" srcOrd="13" destOrd="0" presId="urn:microsoft.com/office/officeart/2005/8/layout/vList2"/>
    <dgm:cxn modelId="{1F8ADAA2-792D-45DB-A0BC-EE98EBF2B859}" type="presParOf" srcId="{8215B595-5FDF-4DED-BE7D-0E34535C9F3C}" destId="{5087EDD5-C387-4245-AAD3-E13269CD2BB8}" srcOrd="14" destOrd="0" presId="urn:microsoft.com/office/officeart/2005/8/layout/vList2"/>
    <dgm:cxn modelId="{AEF7E374-0214-4453-AEF6-9BC51234BDF2}" type="presParOf" srcId="{8215B595-5FDF-4DED-BE7D-0E34535C9F3C}" destId="{7B3DCD72-3A6D-44E5-ABA9-9951DB7E0B2B}" srcOrd="15" destOrd="0" presId="urn:microsoft.com/office/officeart/2005/8/layout/vList2"/>
    <dgm:cxn modelId="{B720099C-4720-49E1-953D-253DF5F954FA}" type="presParOf" srcId="{8215B595-5FDF-4DED-BE7D-0E34535C9F3C}" destId="{91F5632A-7C38-4441-85F1-545C4FFA85DA}" srcOrd="16" destOrd="0" presId="urn:microsoft.com/office/officeart/2005/8/layout/vList2"/>
    <dgm:cxn modelId="{C6B392F1-3A3D-481F-825F-C5AD4D395420}" type="presParOf" srcId="{8215B595-5FDF-4DED-BE7D-0E34535C9F3C}" destId="{AB21716D-10C9-4275-B5FD-02EF09F9BBEA}" srcOrd="17" destOrd="0" presId="urn:microsoft.com/office/officeart/2005/8/layout/vList2"/>
    <dgm:cxn modelId="{50B9E088-7707-4E53-AC1C-72DE5A762458}" type="presParOf" srcId="{8215B595-5FDF-4DED-BE7D-0E34535C9F3C}" destId="{A16FE3AC-449A-4973-A9B4-E2BF55B19925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D5AC4A-E3C8-492F-AFF3-2E094DA273D9}">
      <dsp:nvSpPr>
        <dsp:cNvPr id="0" name=""/>
        <dsp:cNvSpPr/>
      </dsp:nvSpPr>
      <dsp:spPr>
        <a:xfrm>
          <a:off x="0" y="253"/>
          <a:ext cx="8133168" cy="415441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latin typeface="Arial" panose="020B0604020202020204" pitchFamily="34" charset="0"/>
              <a:cs typeface="Arial" panose="020B0604020202020204" pitchFamily="34" charset="0"/>
            </a:rPr>
            <a:t>Isolation and the need for connections </a:t>
          </a:r>
        </a:p>
      </dsp:txBody>
      <dsp:txXfrm>
        <a:off x="20280" y="20533"/>
        <a:ext cx="8092608" cy="374881"/>
      </dsp:txXfrm>
    </dsp:sp>
    <dsp:sp modelId="{45C9C329-FCA2-489F-9834-50D1707ABF2B}">
      <dsp:nvSpPr>
        <dsp:cNvPr id="0" name=""/>
        <dsp:cNvSpPr/>
      </dsp:nvSpPr>
      <dsp:spPr>
        <a:xfrm>
          <a:off x="0" y="429898"/>
          <a:ext cx="8133168" cy="415441"/>
        </a:xfrm>
        <a:prstGeom prst="roundRect">
          <a:avLst/>
        </a:prstGeom>
        <a:solidFill>
          <a:schemeClr val="accent1">
            <a:shade val="50000"/>
            <a:hueOff val="80499"/>
            <a:satOff val="-1960"/>
            <a:lumOff val="85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Arial" panose="020B0604020202020204" pitchFamily="34" charset="0"/>
              <a:cs typeface="Arial" panose="020B0604020202020204" pitchFamily="34" charset="0"/>
            </a:rPr>
            <a:t>Stresses exacerbated by the pandemic</a:t>
          </a:r>
        </a:p>
      </dsp:txBody>
      <dsp:txXfrm>
        <a:off x="20280" y="450178"/>
        <a:ext cx="8092608" cy="374881"/>
      </dsp:txXfrm>
    </dsp:sp>
    <dsp:sp modelId="{63438827-13EA-43DE-8FEA-414C3D955915}">
      <dsp:nvSpPr>
        <dsp:cNvPr id="0" name=""/>
        <dsp:cNvSpPr/>
      </dsp:nvSpPr>
      <dsp:spPr>
        <a:xfrm>
          <a:off x="0" y="859542"/>
          <a:ext cx="8133168" cy="415441"/>
        </a:xfrm>
        <a:prstGeom prst="roundRect">
          <a:avLst/>
        </a:prstGeom>
        <a:solidFill>
          <a:schemeClr val="accent1">
            <a:shade val="50000"/>
            <a:hueOff val="160997"/>
            <a:satOff val="-3921"/>
            <a:lumOff val="171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latin typeface="Arial" panose="020B0604020202020204" pitchFamily="34" charset="0"/>
              <a:cs typeface="Arial" panose="020B0604020202020204" pitchFamily="34" charset="0"/>
            </a:rPr>
            <a:t>Working conditions – working from home </a:t>
          </a:r>
        </a:p>
      </dsp:txBody>
      <dsp:txXfrm>
        <a:off x="20280" y="879822"/>
        <a:ext cx="8092608" cy="374881"/>
      </dsp:txXfrm>
    </dsp:sp>
    <dsp:sp modelId="{ECC88C39-4670-467B-9487-7D9ADDB69EF3}">
      <dsp:nvSpPr>
        <dsp:cNvPr id="0" name=""/>
        <dsp:cNvSpPr/>
      </dsp:nvSpPr>
      <dsp:spPr>
        <a:xfrm>
          <a:off x="0" y="1289187"/>
          <a:ext cx="8133168" cy="415441"/>
        </a:xfrm>
        <a:prstGeom prst="roundRect">
          <a:avLst/>
        </a:prstGeom>
        <a:solidFill>
          <a:schemeClr val="accent1">
            <a:shade val="50000"/>
            <a:hueOff val="241496"/>
            <a:satOff val="-5881"/>
            <a:lumOff val="257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latin typeface="Arial" panose="020B0604020202020204" pitchFamily="34" charset="0"/>
              <a:cs typeface="Arial" panose="020B0604020202020204" pitchFamily="34" charset="0"/>
            </a:rPr>
            <a:t>Lack of emotional support </a:t>
          </a:r>
        </a:p>
      </dsp:txBody>
      <dsp:txXfrm>
        <a:off x="20280" y="1309467"/>
        <a:ext cx="8092608" cy="374881"/>
      </dsp:txXfrm>
    </dsp:sp>
    <dsp:sp modelId="{3E24FB99-45B6-43C1-BDC3-F47560E8B044}">
      <dsp:nvSpPr>
        <dsp:cNvPr id="0" name=""/>
        <dsp:cNvSpPr/>
      </dsp:nvSpPr>
      <dsp:spPr>
        <a:xfrm>
          <a:off x="0" y="1718832"/>
          <a:ext cx="8133168" cy="415441"/>
        </a:xfrm>
        <a:prstGeom prst="roundRect">
          <a:avLst/>
        </a:prstGeom>
        <a:solidFill>
          <a:schemeClr val="accent1">
            <a:shade val="50000"/>
            <a:hueOff val="321995"/>
            <a:satOff val="-7842"/>
            <a:lumOff val="343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latin typeface="Arial" panose="020B0604020202020204" pitchFamily="34" charset="0"/>
              <a:cs typeface="Arial" panose="020B0604020202020204" pitchFamily="34" charset="0"/>
            </a:rPr>
            <a:t>Lack of confidence </a:t>
          </a:r>
        </a:p>
      </dsp:txBody>
      <dsp:txXfrm>
        <a:off x="20280" y="1739112"/>
        <a:ext cx="8092608" cy="374881"/>
      </dsp:txXfrm>
    </dsp:sp>
    <dsp:sp modelId="{70FF941F-3BC1-4654-95C1-347297AA4E7F}">
      <dsp:nvSpPr>
        <dsp:cNvPr id="0" name=""/>
        <dsp:cNvSpPr/>
      </dsp:nvSpPr>
      <dsp:spPr>
        <a:xfrm>
          <a:off x="0" y="2148476"/>
          <a:ext cx="8133168" cy="415441"/>
        </a:xfrm>
        <a:prstGeom prst="roundRect">
          <a:avLst/>
        </a:prstGeom>
        <a:solidFill>
          <a:schemeClr val="accent1">
            <a:shade val="50000"/>
            <a:hueOff val="402493"/>
            <a:satOff val="-9802"/>
            <a:lumOff val="428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latin typeface="Arial" panose="020B0604020202020204" pitchFamily="34" charset="0"/>
              <a:cs typeface="Arial" panose="020B0604020202020204" pitchFamily="34" charset="0"/>
            </a:rPr>
            <a:t>Transitions – career stages </a:t>
          </a:r>
        </a:p>
      </dsp:txBody>
      <dsp:txXfrm>
        <a:off x="20280" y="2168756"/>
        <a:ext cx="8092608" cy="374881"/>
      </dsp:txXfrm>
    </dsp:sp>
    <dsp:sp modelId="{E3F7FB8B-CDA6-4F29-946E-762E0C48A90D}">
      <dsp:nvSpPr>
        <dsp:cNvPr id="0" name=""/>
        <dsp:cNvSpPr/>
      </dsp:nvSpPr>
      <dsp:spPr>
        <a:xfrm>
          <a:off x="0" y="2578121"/>
          <a:ext cx="8133168" cy="415441"/>
        </a:xfrm>
        <a:prstGeom prst="roundRect">
          <a:avLst/>
        </a:prstGeom>
        <a:solidFill>
          <a:schemeClr val="accent1">
            <a:shade val="50000"/>
            <a:hueOff val="321995"/>
            <a:satOff val="-7842"/>
            <a:lumOff val="343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latin typeface="Arial" panose="020B0604020202020204" pitchFamily="34" charset="0"/>
              <a:cs typeface="Arial" panose="020B0604020202020204" pitchFamily="34" charset="0"/>
            </a:rPr>
            <a:t>Work pressures  </a:t>
          </a:r>
        </a:p>
      </dsp:txBody>
      <dsp:txXfrm>
        <a:off x="20280" y="2598401"/>
        <a:ext cx="8092608" cy="374881"/>
      </dsp:txXfrm>
    </dsp:sp>
    <dsp:sp modelId="{5087EDD5-C387-4245-AAD3-E13269CD2BB8}">
      <dsp:nvSpPr>
        <dsp:cNvPr id="0" name=""/>
        <dsp:cNvSpPr/>
      </dsp:nvSpPr>
      <dsp:spPr>
        <a:xfrm>
          <a:off x="0" y="3007765"/>
          <a:ext cx="8133168" cy="415441"/>
        </a:xfrm>
        <a:prstGeom prst="roundRect">
          <a:avLst/>
        </a:prstGeom>
        <a:solidFill>
          <a:schemeClr val="accent1">
            <a:shade val="50000"/>
            <a:hueOff val="241496"/>
            <a:satOff val="-5881"/>
            <a:lumOff val="257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latin typeface="Arial" panose="020B0604020202020204" pitchFamily="34" charset="0"/>
              <a:cs typeface="Arial" panose="020B0604020202020204" pitchFamily="34" charset="0"/>
            </a:rPr>
            <a:t>Feeling safe</a:t>
          </a:r>
        </a:p>
      </dsp:txBody>
      <dsp:txXfrm>
        <a:off x="20280" y="3028045"/>
        <a:ext cx="8092608" cy="374881"/>
      </dsp:txXfrm>
    </dsp:sp>
    <dsp:sp modelId="{91F5632A-7C38-4441-85F1-545C4FFA85DA}">
      <dsp:nvSpPr>
        <dsp:cNvPr id="0" name=""/>
        <dsp:cNvSpPr/>
      </dsp:nvSpPr>
      <dsp:spPr>
        <a:xfrm>
          <a:off x="0" y="3437410"/>
          <a:ext cx="8133168" cy="415441"/>
        </a:xfrm>
        <a:prstGeom prst="roundRect">
          <a:avLst/>
        </a:prstGeom>
        <a:solidFill>
          <a:schemeClr val="accent1">
            <a:shade val="50000"/>
            <a:hueOff val="160997"/>
            <a:satOff val="-3921"/>
            <a:lumOff val="171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latin typeface="Arial" panose="020B0604020202020204" pitchFamily="34" charset="0"/>
              <a:cs typeface="Arial" panose="020B0604020202020204" pitchFamily="34" charset="0"/>
            </a:rPr>
            <a:t>Frustrations and lack of recognition for social workers </a:t>
          </a:r>
        </a:p>
      </dsp:txBody>
      <dsp:txXfrm>
        <a:off x="20280" y="3457690"/>
        <a:ext cx="8092608" cy="374881"/>
      </dsp:txXfrm>
    </dsp:sp>
    <dsp:sp modelId="{A16FE3AC-449A-4973-A9B4-E2BF55B19925}">
      <dsp:nvSpPr>
        <dsp:cNvPr id="0" name=""/>
        <dsp:cNvSpPr/>
      </dsp:nvSpPr>
      <dsp:spPr>
        <a:xfrm>
          <a:off x="0" y="3867054"/>
          <a:ext cx="8133168" cy="415441"/>
        </a:xfrm>
        <a:prstGeom prst="roundRect">
          <a:avLst/>
        </a:prstGeom>
        <a:solidFill>
          <a:schemeClr val="accent1">
            <a:shade val="50000"/>
            <a:hueOff val="80499"/>
            <a:satOff val="-1960"/>
            <a:lumOff val="85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latin typeface="Arial" panose="020B0604020202020204" pitchFamily="34" charset="0"/>
              <a:cs typeface="Arial" panose="020B0604020202020204" pitchFamily="34" charset="0"/>
            </a:rPr>
            <a:t>Money worries </a:t>
          </a:r>
        </a:p>
      </dsp:txBody>
      <dsp:txXfrm>
        <a:off x="20280" y="3887334"/>
        <a:ext cx="8092608" cy="3748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577DF-71AA-4945-A0D3-9A3B42F302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6ACE0D-9B59-4183-AA43-C3ADA01CAD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547E3-57C5-42F5-BFFC-1FCC66FCAB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5668A-8E51-4281-BC80-39A98F56B210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C7337-D4DF-496D-B771-0D1A6CD7A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E3D38-CC06-4263-9798-989841E67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3B10C-DD58-4F6F-9132-00859DF090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8034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6E0FE-FAEF-4F73-BFAF-A2880012D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43E33B-3728-4DE0-BF1C-E9659DD7BD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0FF59B-6F94-4308-8322-D0D8F88E8B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5668A-8E51-4281-BC80-39A98F56B210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9E968-13D4-455B-A255-960815F94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E4845-3066-4DA9-9277-AF0EE4CDD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3B10C-DD58-4F6F-9132-00859DF090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7609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49E8F6-5F1B-4AD4-8863-413D19C874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EA2305-2ED0-4B8D-9CCF-BC8A6394B9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BC293-F15A-49BC-9543-E84672CF74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5668A-8E51-4281-BC80-39A98F56B210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667F4-7F24-4F7C-B289-CAAD1EC61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3C5493-39D4-4650-8903-6C309C1F9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3B10C-DD58-4F6F-9132-00859DF090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0447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FF7D8-82E7-4C9F-B6BF-35EAF6608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63C01-B822-4EE8-B9AC-A25E25326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6E9F31-5614-46CF-9369-2C660BB844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5668A-8E51-4281-BC80-39A98F56B210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20D195-0077-43D6-9A51-C07EAC4E9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77389-CDF3-4189-A1FC-5779F0D4D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3B10C-DD58-4F6F-9132-00859DF090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5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109F5-C370-47C1-A80F-855D1486B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4287AC-0CAD-418B-8C55-DAD9674BC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02CC5-98F5-431B-98E0-D4F0C421C4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5668A-8E51-4281-BC80-39A98F56B210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6FB80-D4A5-4709-8068-2DF8055AD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9A6CF-FCF7-45F5-A968-07B5296DE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3B10C-DD58-4F6F-9132-00859DF090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393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69C1F-AB2C-460A-B82B-5A61D06D1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D8089-1778-4827-9135-F37183C4F9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7F6C19-0D4B-463B-B728-8821679F9C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BCF978-7EED-4123-896E-5F2C5EB0D8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5668A-8E51-4281-BC80-39A98F56B210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A082E-7728-4013-87F8-440947F9A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82563C-F193-4342-88DE-E4BA8B5F4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3B10C-DD58-4F6F-9132-00859DF090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6425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B8792-1945-4D98-B663-07133745F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C73D66-47E3-48C1-A7F3-DF490E4A4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EF22A6-5CEE-4F43-B1DD-F9DA7DB3F0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BE914E-9157-4478-BD8F-69C330F99D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254B7D-7A8D-4618-ACB8-5384A404DC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830B9F-9D7D-4C8C-B56E-C2034FAB38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5668A-8E51-4281-BC80-39A98F56B210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23F3AC-6504-4548-BBFA-8EC059E5C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1E555F-3387-439E-A07E-EFA5A989D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3B10C-DD58-4F6F-9132-00859DF090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13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A3445-4BDB-483C-AEB2-ACA580081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7AEB8D-54CC-4C39-87E1-6082B0E766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5668A-8E51-4281-BC80-39A98F56B210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FD2AFE-4726-4850-B295-55FE9A886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000167-1B59-467C-870D-C67BA6973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3B10C-DD58-4F6F-9132-00859DF090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6478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BB6F8A-A7DB-492B-B45B-39FF775614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5668A-8E51-4281-BC80-39A98F56B210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474B41-8B3D-4586-A35A-02F7417F1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B4314-A668-41B5-B19F-5A809333E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3B10C-DD58-4F6F-9132-00859DF090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573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C25FA-B6F2-4F33-B3BC-0CC9D0500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42C40-8343-42D6-A4B2-1B5EBDAE5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BAAF9F-12C2-41F4-A0E2-1B7892BD16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9816B7-7218-480F-B1B4-5CE030B6FB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5668A-8E51-4281-BC80-39A98F56B210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6A9E79-24B7-4B89-8973-CB1313286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6187C7-D70D-4E22-9FD6-825C8456B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3B10C-DD58-4F6F-9132-00859DF090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694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A82B9-CC37-420A-9630-B5700E484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49289-9193-4EE5-85FC-3470EF8C14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10F7BA-08F8-4000-8AA5-8CABC1821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BE1BFE-41C7-4D2F-B558-E973EA163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5668A-8E51-4281-BC80-39A98F56B210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143497-7CCB-49BD-9BE0-30DA02C3D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F83A58-CA3A-4258-9428-6A59E987B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3B10C-DD58-4F6F-9132-00859DF090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0018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067024-D28A-4ECF-B66D-C2672E55E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BC6464-1374-41E7-9392-362449727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2105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A7142-F451-446E-84CF-F2DAA7B6EA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3B10C-DD58-4F6F-9132-00859DF09034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0229D346-B16A-40B0-9E3E-B4782877D79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587" y="5871369"/>
            <a:ext cx="2552700" cy="79057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EFD101D-BCB0-469F-B034-B9365B59D031}"/>
              </a:ext>
            </a:extLst>
          </p:cNvPr>
          <p:cNvGrpSpPr/>
          <p:nvPr userDrawn="1"/>
        </p:nvGrpSpPr>
        <p:grpSpPr>
          <a:xfrm>
            <a:off x="335279" y="5966116"/>
            <a:ext cx="2720536" cy="601079"/>
            <a:chOff x="650305" y="4844789"/>
            <a:chExt cx="3830424" cy="84354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AD51695-5CA2-492E-833D-64337AA14F99}"/>
                </a:ext>
              </a:extLst>
            </p:cNvPr>
            <p:cNvGrpSpPr/>
            <p:nvPr/>
          </p:nvGrpSpPr>
          <p:grpSpPr>
            <a:xfrm rot="21449326">
              <a:off x="650305" y="4844789"/>
              <a:ext cx="3830424" cy="843544"/>
              <a:chOff x="641685" y="4175542"/>
              <a:chExt cx="5798332" cy="107594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83990FC-95DA-480E-A992-7D27FD18A389}"/>
                  </a:ext>
                </a:extLst>
              </p:cNvPr>
              <p:cNvSpPr/>
              <p:nvPr/>
            </p:nvSpPr>
            <p:spPr>
              <a:xfrm>
                <a:off x="641685" y="4175542"/>
                <a:ext cx="5798332" cy="613025"/>
              </a:xfrm>
              <a:prstGeom prst="rect">
                <a:avLst/>
              </a:prstGeom>
              <a:solidFill>
                <a:srgbClr val="00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70DCFD9-C9BE-43B4-94B7-5B460FA74C91}"/>
                  </a:ext>
                </a:extLst>
              </p:cNvPr>
              <p:cNvSpPr/>
              <p:nvPr/>
            </p:nvSpPr>
            <p:spPr>
              <a:xfrm>
                <a:off x="697833" y="4638466"/>
                <a:ext cx="1636293" cy="6130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1" name="Subtitle 2">
              <a:extLst>
                <a:ext uri="{FF2B5EF4-FFF2-40B4-BE49-F238E27FC236}">
                  <a16:creationId xmlns:a16="http://schemas.microsoft.com/office/drawing/2014/main" id="{C8AF1D41-0C4C-4FE5-A07B-107C3F59EFCE}"/>
                </a:ext>
              </a:extLst>
            </p:cNvPr>
            <p:cNvSpPr txBox="1">
              <a:spLocks/>
            </p:cNvSpPr>
            <p:nvPr/>
          </p:nvSpPr>
          <p:spPr>
            <a:xfrm rot="21449326">
              <a:off x="727363" y="4930749"/>
              <a:ext cx="3662416" cy="709276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rmAutofit fontScale="850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100"/>
                </a:lnSpc>
                <a:buNone/>
              </a:pPr>
              <a:r>
                <a:rPr lang="en-GB" sz="1600" dirty="0">
                  <a:solidFill>
                    <a:schemeClr val="bg1"/>
                  </a:solidFill>
                </a:rPr>
                <a:t>Supporting you as you support</a:t>
              </a:r>
            </a:p>
            <a:p>
              <a:pPr marL="0" indent="0">
                <a:lnSpc>
                  <a:spcPts val="1100"/>
                </a:lnSpc>
                <a:buNone/>
              </a:pPr>
              <a:r>
                <a:rPr lang="en-GB" sz="1600" dirty="0">
                  <a:solidFill>
                    <a:schemeClr val="bg1"/>
                  </a:solidFill>
                </a:rPr>
                <a:t>others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1941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00" baseline="0">
          <a:solidFill>
            <a:srgbClr val="26236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asw.co.uk/system/files/resources/basw_42443-3_1.pdf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hyperlink" Target="https://577ccd37-5004-401d-b378-2a2af66e499d.filesusr.com/ugd/2749ea_80b032cb75ae425991bd2b55a25cbb0b.pdf" TargetMode="External"/><Relationship Id="rId4" Type="http://schemas.openxmlformats.org/officeDocument/2006/relationships/hyperlink" Target="https://www.basw.co.uk/resources/social-work-during-covid-19-pandemic-initial-findings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asw.co.uk/media/news/2021/jun/reflections-lack-self-care-social-workers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sw.co.uk/professional-suport-service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person&#10;&#10;Description automatically generated">
            <a:extLst>
              <a:ext uri="{FF2B5EF4-FFF2-40B4-BE49-F238E27FC236}">
                <a16:creationId xmlns:a16="http://schemas.microsoft.com/office/drawing/2014/main" id="{BBC77D42-4827-4BE5-9980-CC6A24FC43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" r="7505" b="25027"/>
          <a:stretch/>
        </p:blipFill>
        <p:spPr>
          <a:xfrm>
            <a:off x="-1" y="0"/>
            <a:ext cx="12192001" cy="560328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AAFC933-7146-4C37-AEC1-A587D25246C2}"/>
              </a:ext>
            </a:extLst>
          </p:cNvPr>
          <p:cNvSpPr/>
          <p:nvPr/>
        </p:nvSpPr>
        <p:spPr>
          <a:xfrm>
            <a:off x="0" y="2071396"/>
            <a:ext cx="7140996" cy="1399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4853A90-1841-4F93-9EF7-8725EA8D5486}"/>
              </a:ext>
            </a:extLst>
          </p:cNvPr>
          <p:cNvSpPr/>
          <p:nvPr/>
        </p:nvSpPr>
        <p:spPr>
          <a:xfrm>
            <a:off x="306464" y="5801543"/>
            <a:ext cx="11580736" cy="844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1581F0B-E3E1-46E0-86DC-864CE3A0B7CA}"/>
              </a:ext>
            </a:extLst>
          </p:cNvPr>
          <p:cNvGrpSpPr/>
          <p:nvPr/>
        </p:nvGrpSpPr>
        <p:grpSpPr>
          <a:xfrm rot="21449326">
            <a:off x="523455" y="3869167"/>
            <a:ext cx="5798332" cy="1075949"/>
            <a:chOff x="641685" y="4175542"/>
            <a:chExt cx="5798332" cy="107594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25EC5CD-6DBC-4678-A7B0-2A42E239053C}"/>
                </a:ext>
              </a:extLst>
            </p:cNvPr>
            <p:cNvSpPr/>
            <p:nvPr/>
          </p:nvSpPr>
          <p:spPr>
            <a:xfrm>
              <a:off x="641685" y="4175542"/>
              <a:ext cx="5798332" cy="613025"/>
            </a:xfrm>
            <a:prstGeom prst="rect">
              <a:avLst/>
            </a:prstGeom>
            <a:solidFill>
              <a:srgbClr val="00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EBC521C-27E1-465A-927F-87309FFA1FFB}"/>
                </a:ext>
              </a:extLst>
            </p:cNvPr>
            <p:cNvSpPr/>
            <p:nvPr/>
          </p:nvSpPr>
          <p:spPr>
            <a:xfrm>
              <a:off x="697833" y="4695851"/>
              <a:ext cx="1374371" cy="55564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6FB672B-1E52-40E2-895A-1283914A17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1449326">
            <a:off x="612488" y="3899220"/>
            <a:ext cx="5895473" cy="1655762"/>
          </a:xfrm>
          <a:noFill/>
        </p:spPr>
        <p:txBody>
          <a:bodyPr>
            <a:normAutofit/>
          </a:bodyPr>
          <a:lstStyle/>
          <a:p>
            <a:pPr algn="l"/>
            <a:r>
              <a:rPr lang="en-GB" sz="3200" dirty="0">
                <a:solidFill>
                  <a:schemeClr val="bg1"/>
                </a:solidFill>
              </a:rPr>
              <a:t>Supporting you as you support others </a:t>
            </a:r>
          </a:p>
        </p:txBody>
      </p:sp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B6530BB9-9311-4FD7-AF47-9F37CD850B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67" y="1920206"/>
            <a:ext cx="6375274" cy="16116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F300BE-82A4-413E-BEE1-EC174D65AA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20" y="5724071"/>
            <a:ext cx="10499558" cy="102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238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E79EC2E-C4E3-45CD-B2B8-8EF2221ED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996" y="1696107"/>
            <a:ext cx="6800102" cy="17190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33CF5F4-1CFB-4168-B2A9-81090F6D5FA4}"/>
              </a:ext>
            </a:extLst>
          </p:cNvPr>
          <p:cNvSpPr/>
          <p:nvPr/>
        </p:nvSpPr>
        <p:spPr>
          <a:xfrm>
            <a:off x="306464" y="5801543"/>
            <a:ext cx="11580736" cy="844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81523F-63E8-4818-9926-DB5E2E91B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0" y="4440703"/>
            <a:ext cx="10499558" cy="102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124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omputer screen with a person's face on it&#10;&#10;Description automatically generated with low confidence">
            <a:extLst>
              <a:ext uri="{FF2B5EF4-FFF2-40B4-BE49-F238E27FC236}">
                <a16:creationId xmlns:a16="http://schemas.microsoft.com/office/drawing/2014/main" id="{E67D9F0E-78F0-4270-8BD0-62B77F2CF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5941"/>
            <a:ext cx="4899793" cy="43233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D0A60A2-5C6E-4397-B3FF-FF509C96EDB5}"/>
              </a:ext>
            </a:extLst>
          </p:cNvPr>
          <p:cNvSpPr/>
          <p:nvPr/>
        </p:nvSpPr>
        <p:spPr>
          <a:xfrm>
            <a:off x="0" y="429208"/>
            <a:ext cx="6372808" cy="746449"/>
          </a:xfrm>
          <a:prstGeom prst="rect">
            <a:avLst/>
          </a:prstGeom>
          <a:solidFill>
            <a:srgbClr val="A323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FB2D67-6CF5-40FF-B311-5FE470F9C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79" y="-101814"/>
            <a:ext cx="8257674" cy="1827755"/>
          </a:xfrm>
        </p:spPr>
        <p:txBody>
          <a:bodyPr>
            <a:normAutofit/>
          </a:bodyPr>
          <a:lstStyle/>
          <a:p>
            <a:r>
              <a:rPr lang="en-GB" sz="4800" b="0" dirty="0">
                <a:solidFill>
                  <a:schemeClr val="bg1"/>
                </a:solidFill>
              </a:rPr>
              <a:t>What is the SWPSS?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D932B-F01C-4CB1-A09A-C49F1D870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9778" y="1941323"/>
            <a:ext cx="7230012" cy="4580774"/>
          </a:xfrm>
        </p:spPr>
        <p:txBody>
          <a:bodyPr>
            <a:noAutofit/>
          </a:bodyPr>
          <a:lstStyle/>
          <a:p>
            <a:pPr lvl="0">
              <a:lnSpc>
                <a:spcPct val="107000"/>
              </a:lnSpc>
              <a:buClr>
                <a:srgbClr val="A3237D"/>
              </a:buClr>
            </a:pPr>
            <a:r>
              <a:rPr lang="en-GB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A FREE peer coaching service </a:t>
            </a:r>
            <a:endParaRPr lang="en-GB" sz="2200" dirty="0">
              <a:effectLst/>
              <a:ea typeface="Calibri" panose="020F0502020204030204" pitchFamily="34" charset="0"/>
            </a:endParaRPr>
          </a:p>
          <a:p>
            <a:pPr lvl="0">
              <a:lnSpc>
                <a:spcPct val="107000"/>
              </a:lnSpc>
              <a:buClr>
                <a:srgbClr val="A3237D"/>
              </a:buClr>
            </a:pPr>
            <a:r>
              <a:rPr lang="en-GB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A support service designed by and for social workers.</a:t>
            </a:r>
            <a:endParaRPr lang="en-GB" sz="2200" dirty="0">
              <a:effectLst/>
              <a:ea typeface="Calibri" panose="020F0502020204030204" pitchFamily="34" charset="0"/>
            </a:endParaRPr>
          </a:p>
          <a:p>
            <a:pPr lvl="0">
              <a:lnSpc>
                <a:spcPct val="107000"/>
              </a:lnSpc>
              <a:buClr>
                <a:srgbClr val="A3237D"/>
              </a:buClr>
            </a:pPr>
            <a:r>
              <a:rPr lang="en-GB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Facilitated by experienced and trained social work coaches who volunteer their time. </a:t>
            </a:r>
            <a:endParaRPr lang="en-GB" sz="2200" dirty="0">
              <a:effectLst/>
              <a:ea typeface="Calibri" panose="020F0502020204030204" pitchFamily="34" charset="0"/>
            </a:endParaRPr>
          </a:p>
          <a:p>
            <a:pPr lvl="0">
              <a:lnSpc>
                <a:spcPct val="107000"/>
              </a:lnSpc>
              <a:buClr>
                <a:srgbClr val="A3237D"/>
              </a:buClr>
            </a:pPr>
            <a:r>
              <a:rPr lang="en-GB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Offers a confidential peer to peer listening space. </a:t>
            </a:r>
            <a:endParaRPr lang="en-GB" sz="2200" dirty="0">
              <a:effectLst/>
              <a:ea typeface="Calibri" panose="020F0502020204030204" pitchFamily="34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Clr>
                <a:srgbClr val="A3237D"/>
              </a:buClr>
            </a:pPr>
            <a:r>
              <a:rPr lang="en-GB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Provides you with a safe and empathetic space to think through any professional and/or personal challenges you may be facing. </a:t>
            </a:r>
            <a:endParaRPr lang="en-GB" sz="2200" dirty="0">
              <a:effectLst/>
              <a:ea typeface="Calibri" panose="020F0502020204030204" pitchFamily="34" charset="0"/>
            </a:endParaRPr>
          </a:p>
          <a:p>
            <a:pPr marL="0" indent="0">
              <a:buClr>
                <a:srgbClr val="A3237D"/>
              </a:buClr>
              <a:buNone/>
            </a:pP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2924091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2ED6664B-9F73-4B9F-8119-5D3FE5D7E1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0215">
            <a:off x="103038" y="2771191"/>
            <a:ext cx="3844224" cy="367626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0018CE0-703A-4AEE-AD95-5FC4AD6011AA}"/>
              </a:ext>
            </a:extLst>
          </p:cNvPr>
          <p:cNvSpPr/>
          <p:nvPr/>
        </p:nvSpPr>
        <p:spPr>
          <a:xfrm>
            <a:off x="0" y="838551"/>
            <a:ext cx="4814596" cy="67599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841A62-524A-49AC-9A09-A74DC9425EC7}"/>
              </a:ext>
            </a:extLst>
          </p:cNvPr>
          <p:cNvSpPr/>
          <p:nvPr/>
        </p:nvSpPr>
        <p:spPr>
          <a:xfrm>
            <a:off x="1" y="219746"/>
            <a:ext cx="7784122" cy="67599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A2F852-56E3-4EFC-8EEF-6AA1925B2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536" y="-142844"/>
            <a:ext cx="9132643" cy="1600200"/>
          </a:xfrm>
        </p:spPr>
        <p:txBody>
          <a:bodyPr>
            <a:normAutofit/>
          </a:bodyPr>
          <a:lstStyle/>
          <a:p>
            <a:r>
              <a:rPr lang="en-GB" sz="4000" b="0" dirty="0">
                <a:solidFill>
                  <a:schemeClr val="bg1"/>
                </a:solidFill>
              </a:rPr>
              <a:t>The impact of COVID for those </a:t>
            </a:r>
            <a:br>
              <a:rPr lang="en-GB" sz="4000" b="0" dirty="0">
                <a:solidFill>
                  <a:schemeClr val="bg1"/>
                </a:solidFill>
              </a:rPr>
            </a:br>
            <a:r>
              <a:rPr lang="en-GB" sz="4000" b="0" dirty="0">
                <a:solidFill>
                  <a:schemeClr val="bg1"/>
                </a:solidFill>
              </a:rPr>
              <a:t>that care for others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62D25D-DE8A-49DA-9195-D05DAD529A02}"/>
              </a:ext>
            </a:extLst>
          </p:cNvPr>
          <p:cNvSpPr txBox="1"/>
          <p:nvPr/>
        </p:nvSpPr>
        <p:spPr>
          <a:xfrm>
            <a:off x="3535617" y="1718131"/>
            <a:ext cx="8314946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Service set up during COVID and beyond to support the social work community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support self care, wellbeing and coping with challenges both personal and professional.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Wider than COVID issues – recognising workforce pressures, stress and job satisfaction Working Conditions &amp; Wellbeing Study (2018) </a:t>
            </a:r>
            <a:r>
              <a:rPr lang="en-GB" sz="12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https://www.basw.co.uk/system/files/resources/basw_42443-3_1.pdf</a:t>
            </a:r>
            <a:r>
              <a:rPr lang="en-GB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Nearly 60% of social workers felt that working during COVID had impacted poorly on their mental health(2021)  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https://www.basw.co.uk/resources/social-work-during-covid-19-pandemic-initial-findings</a:t>
            </a:r>
            <a:endParaRPr lang="en-GB" sz="1200" u="sng" dirty="0">
              <a:solidFill>
                <a:srgbClr val="0563C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Covid -19 Health and Social Care Workforce study Feb 2021 found severe or moderate  burnout rates 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https://577ccd37-5004-401d-b378 2a2af66e499d.filesusr.com/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ugd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/2749ea_80b032cb75ae425991bd2b55a25cbb0b.pdf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BD7E6FBA-7FF8-4183-8BC4-2FE3C102EF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37" y="1305459"/>
            <a:ext cx="3258809" cy="31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368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12C94D-44DC-4EEC-8414-6996DDF2D13E}"/>
              </a:ext>
            </a:extLst>
          </p:cNvPr>
          <p:cNvSpPr/>
          <p:nvPr/>
        </p:nvSpPr>
        <p:spPr>
          <a:xfrm>
            <a:off x="0" y="401216"/>
            <a:ext cx="4580290" cy="718457"/>
          </a:xfrm>
          <a:prstGeom prst="rect">
            <a:avLst/>
          </a:prstGeom>
          <a:solidFill>
            <a:srgbClr val="A323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CE1969-BE2E-4FBB-A4AA-E1F6B3321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346"/>
            <a:ext cx="10515600" cy="1325563"/>
          </a:xfrm>
        </p:spPr>
        <p:txBody>
          <a:bodyPr>
            <a:normAutofit/>
          </a:bodyPr>
          <a:lstStyle/>
          <a:p>
            <a:r>
              <a:rPr lang="en-GB" sz="4800" b="0" spc="-200" dirty="0">
                <a:solidFill>
                  <a:schemeClr val="bg1"/>
                </a:solidFill>
              </a:rPr>
              <a:t>Who is it for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DCDD9-3ECC-425D-868D-CF3404A40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400" y="1668585"/>
            <a:ext cx="7055338" cy="4236915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10000"/>
              </a:lnSpc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400" dirty="0"/>
              <a:t>ALL BASW members, whatever stage of your career,</a:t>
            </a:r>
            <a:r>
              <a:rPr lang="en-GB" sz="2400" kern="1200" dirty="0">
                <a:solidFill>
                  <a:srgbClr val="000000"/>
                </a:solidFill>
                <a:effectLst/>
              </a:rPr>
              <a:t> from students to senior managers  </a:t>
            </a:r>
            <a:endParaRPr lang="en-GB" sz="2400" dirty="0">
              <a:effectLst/>
              <a:ea typeface="Times New Roman" panose="02020603050405020304" pitchFamily="18" charset="0"/>
            </a:endParaRPr>
          </a:p>
          <a:p>
            <a:pPr>
              <a:lnSpc>
                <a:spcPct val="110000"/>
              </a:lnSpc>
              <a:buClr>
                <a:srgbClr val="00B0F0"/>
              </a:buClr>
            </a:pPr>
            <a:r>
              <a:rPr lang="en-GB" sz="2400" kern="1200" dirty="0">
                <a:solidFill>
                  <a:srgbClr val="000000"/>
                </a:solidFill>
                <a:effectLst/>
              </a:rPr>
              <a:t>Scotland and Wales </a:t>
            </a:r>
            <a:r>
              <a:rPr lang="en-GB" sz="2400" dirty="0">
                <a:effectLst/>
                <a:ea typeface="Calibri" panose="020F0502020204030204" pitchFamily="34" charset="0"/>
              </a:rPr>
              <a:t>have opened the service up to all Social Workers</a:t>
            </a:r>
          </a:p>
          <a:p>
            <a:pPr>
              <a:lnSpc>
                <a:spcPct val="110000"/>
              </a:lnSpc>
              <a:buClr>
                <a:srgbClr val="00B0F0"/>
              </a:buClr>
            </a:pPr>
            <a:r>
              <a:rPr lang="en-GB" sz="2400" dirty="0"/>
              <a:t>You can access up to 3 coaching sessions. </a:t>
            </a:r>
            <a:br>
              <a:rPr lang="en-GB" sz="2400" dirty="0"/>
            </a:br>
            <a:r>
              <a:rPr lang="en-GB" sz="2400" dirty="0">
                <a:effectLst/>
                <a:ea typeface="Times New Roman" panose="02020603050405020304" pitchFamily="18" charset="0"/>
              </a:rPr>
              <a:t>If you need to come back at later date that’s ok too.   </a:t>
            </a:r>
          </a:p>
        </p:txBody>
      </p:sp>
      <p:pic>
        <p:nvPicPr>
          <p:cNvPr id="6" name="Picture 5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D86BC424-B306-472B-ADD2-AF83EE0CE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8585"/>
            <a:ext cx="4580290" cy="367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3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ACAE958-14D6-4702-BA14-95F8C386EBC7}"/>
              </a:ext>
            </a:extLst>
          </p:cNvPr>
          <p:cNvSpPr/>
          <p:nvPr/>
        </p:nvSpPr>
        <p:spPr>
          <a:xfrm>
            <a:off x="0" y="200608"/>
            <a:ext cx="5262465" cy="821093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E830FB-F8EB-4B37-A69C-D2953CFB29DE}"/>
              </a:ext>
            </a:extLst>
          </p:cNvPr>
          <p:cNvSpPr/>
          <p:nvPr/>
        </p:nvSpPr>
        <p:spPr>
          <a:xfrm>
            <a:off x="0" y="839755"/>
            <a:ext cx="9386596" cy="821093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81B8C2-285D-4F50-B092-0EDECBB64F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76465" y="2118049"/>
            <a:ext cx="8416213" cy="3806922"/>
          </a:xfrm>
        </p:spPr>
        <p:txBody>
          <a:bodyPr>
            <a:normAutofit/>
          </a:bodyPr>
          <a:lstStyle/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GB" sz="2400" dirty="0"/>
              <a:t>Volunteer coaches are recruited, inducted and receive training, support and regular supervision. 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GB" sz="2400" dirty="0"/>
              <a:t>Dedicated IT booking system and support. 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GB" sz="2400" dirty="0"/>
              <a:t>Grant funding – Covid Healthcare Support Appeal. 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GB" sz="24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</a:rPr>
              <a:t>The service is growing and has an extended offer in Scotland and Wales to all Social Workers </a:t>
            </a:r>
            <a:r>
              <a:rPr lang="en-GB" sz="2400" kern="1200" dirty="0">
                <a:effectLst/>
                <a:latin typeface="Arial" panose="020B0604020202020204" pitchFamily="34" charset="0"/>
                <a:ea typeface="+mn-ea"/>
              </a:rPr>
              <a:t>thanks to respective Government funding.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GB" sz="2400" dirty="0"/>
              <a:t>Ambition to have an impact on the culture of practice – caring for the carers.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5F1C16-F86F-4DEA-A9A3-491C6DC4272B}"/>
              </a:ext>
            </a:extLst>
          </p:cNvPr>
          <p:cNvSpPr txBox="1"/>
          <p:nvPr/>
        </p:nvSpPr>
        <p:spPr>
          <a:xfrm>
            <a:off x="557504" y="232006"/>
            <a:ext cx="1105910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spc="-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Partnership Working </a:t>
            </a:r>
            <a:br>
              <a:rPr lang="en-GB" sz="4000" spc="-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spc="-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BASW and Strengthening Practice 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E6353E6B-FC0D-4DEA-AD3C-9E7BF4DD77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3" t="26918" r="20634" b="29129"/>
          <a:stretch/>
        </p:blipFill>
        <p:spPr>
          <a:xfrm>
            <a:off x="574141" y="2214734"/>
            <a:ext cx="1660849" cy="915684"/>
          </a:xfrm>
          <a:prstGeom prst="rect">
            <a:avLst/>
          </a:prstGeom>
        </p:spPr>
      </p:pic>
      <p:pic>
        <p:nvPicPr>
          <p:cNvPr id="11" name="Picture 10" descr="Shape, logo, company name&#10;&#10;Description automatically generated">
            <a:extLst>
              <a:ext uri="{FF2B5EF4-FFF2-40B4-BE49-F238E27FC236}">
                <a16:creationId xmlns:a16="http://schemas.microsoft.com/office/drawing/2014/main" id="{0A8F7DC5-9026-4C84-8F57-5BF789AF61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24" y="3358327"/>
            <a:ext cx="2385685" cy="91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399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C1E7E81-AB88-48AC-BBD1-008276ADDE8F}"/>
              </a:ext>
            </a:extLst>
          </p:cNvPr>
          <p:cNvSpPr/>
          <p:nvPr/>
        </p:nvSpPr>
        <p:spPr>
          <a:xfrm>
            <a:off x="1" y="760957"/>
            <a:ext cx="3200400" cy="769300"/>
          </a:xfrm>
          <a:prstGeom prst="rect">
            <a:avLst/>
          </a:prstGeom>
          <a:solidFill>
            <a:srgbClr val="F59D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6B2516-0C1F-4602-ACEC-CF6D91440F31}"/>
              </a:ext>
            </a:extLst>
          </p:cNvPr>
          <p:cNvSpPr/>
          <p:nvPr/>
        </p:nvSpPr>
        <p:spPr>
          <a:xfrm>
            <a:off x="0" y="219746"/>
            <a:ext cx="9386596" cy="769300"/>
          </a:xfrm>
          <a:prstGeom prst="rect">
            <a:avLst/>
          </a:prstGeom>
          <a:solidFill>
            <a:srgbClr val="F59D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11D72D-772F-49A3-B78B-33A9BC3D3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964" y="219746"/>
            <a:ext cx="8322873" cy="1325563"/>
          </a:xfrm>
        </p:spPr>
        <p:txBody>
          <a:bodyPr/>
          <a:lstStyle/>
          <a:p>
            <a:r>
              <a:rPr lang="en-GB" b="0" dirty="0">
                <a:solidFill>
                  <a:schemeClr val="bg1"/>
                </a:solidFill>
              </a:rPr>
              <a:t>How is it supporting social workers like you 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80D4A-01EE-43C7-A653-8242E1B3D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257" y="1901386"/>
            <a:ext cx="2892457" cy="2433637"/>
          </a:xfrm>
        </p:spPr>
        <p:txBody>
          <a:bodyPr>
            <a:normAutofit/>
          </a:bodyPr>
          <a:lstStyle/>
          <a:p>
            <a:r>
              <a:rPr lang="en-GB" sz="4000" spc="-100" dirty="0">
                <a:solidFill>
                  <a:srgbClr val="262362"/>
                </a:solidFill>
              </a:rPr>
              <a:t>What are some of the themes </a:t>
            </a:r>
          </a:p>
        </p:txBody>
      </p:sp>
      <p:graphicFrame>
        <p:nvGraphicFramePr>
          <p:cNvPr id="17" name="Content Placeholder 16">
            <a:extLst>
              <a:ext uri="{FF2B5EF4-FFF2-40B4-BE49-F238E27FC236}">
                <a16:creationId xmlns:a16="http://schemas.microsoft.com/office/drawing/2014/main" id="{41F8C69F-87D5-47C1-A53D-E8EA4F75439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45977035"/>
              </p:ext>
            </p:extLst>
          </p:nvPr>
        </p:nvGraphicFramePr>
        <p:xfrm>
          <a:off x="4058832" y="1343609"/>
          <a:ext cx="8133168" cy="4282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0954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B187E9-3C88-4A2A-B6A0-67794F00C7E2}"/>
              </a:ext>
            </a:extLst>
          </p:cNvPr>
          <p:cNvSpPr/>
          <p:nvPr/>
        </p:nvSpPr>
        <p:spPr>
          <a:xfrm>
            <a:off x="0" y="256328"/>
            <a:ext cx="8070980" cy="769441"/>
          </a:xfrm>
          <a:prstGeom prst="rect">
            <a:avLst/>
          </a:prstGeom>
          <a:solidFill>
            <a:srgbClr val="A323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A45B01-ED1A-41AB-83BF-530D6EC01833}"/>
              </a:ext>
            </a:extLst>
          </p:cNvPr>
          <p:cNvSpPr txBox="1"/>
          <p:nvPr/>
        </p:nvSpPr>
        <p:spPr>
          <a:xfrm>
            <a:off x="809041" y="256328"/>
            <a:ext cx="1057391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Manging positive solutions </a:t>
            </a:r>
          </a:p>
        </p:txBody>
      </p:sp>
      <p:pic>
        <p:nvPicPr>
          <p:cNvPr id="13" name="Picture 1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3FBE08D2-51BC-4569-9650-21F6FEDD5E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1"/>
          <a:stretch/>
        </p:blipFill>
        <p:spPr>
          <a:xfrm>
            <a:off x="0" y="2503068"/>
            <a:ext cx="5209714" cy="435493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3DE0174-274D-4F69-9C0C-BDE4EA9CE995}"/>
              </a:ext>
            </a:extLst>
          </p:cNvPr>
          <p:cNvGrpSpPr/>
          <p:nvPr/>
        </p:nvGrpSpPr>
        <p:grpSpPr>
          <a:xfrm>
            <a:off x="3117907" y="1236955"/>
            <a:ext cx="3750906" cy="3654765"/>
            <a:chOff x="3117907" y="1236955"/>
            <a:chExt cx="3750906" cy="3654765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027E4DD4-8418-4BA5-B45B-29056FB90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195662" y="1448141"/>
              <a:ext cx="3673151" cy="3443579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097D568-A941-4FB0-9F97-CC64C1E6D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117907" y="1236955"/>
              <a:ext cx="3673151" cy="3443579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CC358F4-05D1-4395-A0CE-0FC023F079D7}"/>
              </a:ext>
            </a:extLst>
          </p:cNvPr>
          <p:cNvGrpSpPr/>
          <p:nvPr/>
        </p:nvGrpSpPr>
        <p:grpSpPr>
          <a:xfrm>
            <a:off x="7153083" y="965269"/>
            <a:ext cx="4752777" cy="5080967"/>
            <a:chOff x="3117907" y="1236955"/>
            <a:chExt cx="3750906" cy="3654765"/>
          </a:xfrm>
          <a:solidFill>
            <a:srgbClr val="003399"/>
          </a:solidFill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3DF590ED-B5D8-4420-BC26-CDAC2F48A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195662" y="1448141"/>
              <a:ext cx="3673151" cy="3443579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5DF9D2A0-273C-4B30-AF47-2C97730E9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117907" y="1236955"/>
              <a:ext cx="3673151" cy="3443579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5BBCEE6-823A-4009-A494-166BC750F66C}"/>
              </a:ext>
            </a:extLst>
          </p:cNvPr>
          <p:cNvGrpSpPr/>
          <p:nvPr/>
        </p:nvGrpSpPr>
        <p:grpSpPr>
          <a:xfrm>
            <a:off x="4252171" y="3998422"/>
            <a:ext cx="3861421" cy="2496398"/>
            <a:chOff x="3117907" y="1236955"/>
            <a:chExt cx="3750906" cy="3654765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EDC1C71F-B11E-4677-97B8-BB67A8183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195662" y="1448141"/>
              <a:ext cx="3673151" cy="3443579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DF42B8B8-2E35-4ED1-8461-04DB6D648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117907" y="1236955"/>
              <a:ext cx="3673151" cy="3443579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A1575F4-5191-43AE-9621-9B8F05DA0B8B}"/>
              </a:ext>
            </a:extLst>
          </p:cNvPr>
          <p:cNvSpPr txBox="1"/>
          <p:nvPr/>
        </p:nvSpPr>
        <p:spPr>
          <a:xfrm>
            <a:off x="7675790" y="1219806"/>
            <a:ext cx="3685593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GB" sz="2000" dirty="0">
                <a:solidFill>
                  <a:schemeClr val="bg1">
                    <a:alpha val="7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 was a little bit </a:t>
            </a:r>
            <a:br>
              <a:rPr lang="en-GB" sz="2000" dirty="0">
                <a:solidFill>
                  <a:schemeClr val="bg1">
                    <a:alpha val="7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solidFill>
                  <a:schemeClr val="bg1">
                    <a:alpha val="7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apprehensive at first about </a:t>
            </a:r>
            <a:br>
              <a:rPr lang="en-GB" sz="2000" dirty="0">
                <a:solidFill>
                  <a:schemeClr val="bg1">
                    <a:alpha val="7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solidFill>
                  <a:schemeClr val="bg1">
                    <a:alpha val="7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service. What is your understanding of confidential? But no it was absolutely safe to the point that we were able to laugh together that too was a good therapy. It was an excellent support service. </a:t>
            </a:r>
            <a:br>
              <a:rPr lang="en-GB" sz="2000" dirty="0">
                <a:solidFill>
                  <a:schemeClr val="bg1">
                    <a:alpha val="7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solidFill>
                  <a:schemeClr val="bg1">
                    <a:alpha val="7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happy to advocate it and sing it from the roof tops!”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3FA72CC-3B8C-47E7-800A-A6607CC08659}"/>
              </a:ext>
            </a:extLst>
          </p:cNvPr>
          <p:cNvSpPr txBox="1"/>
          <p:nvPr/>
        </p:nvSpPr>
        <p:spPr>
          <a:xfrm>
            <a:off x="4434758" y="4450917"/>
            <a:ext cx="34103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dirty="0">
                <a:solidFill>
                  <a:schemeClr val="bg1">
                    <a:alpha val="54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“These sessions have been transformational for me”.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F3ACFE0-18F2-41B5-8632-484F3E3C558E}"/>
              </a:ext>
            </a:extLst>
          </p:cNvPr>
          <p:cNvSpPr txBox="1"/>
          <p:nvPr/>
        </p:nvSpPr>
        <p:spPr>
          <a:xfrm>
            <a:off x="3445164" y="1894581"/>
            <a:ext cx="305033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GB" sz="3200" spc="-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 wouldn't be in a job if it wasn’t for this service”.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GB" sz="3200" spc="-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GB" sz="3200" spc="-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GB" sz="3200" spc="-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GB" sz="3200" spc="-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171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screenshot, monitor, screen&#10;&#10;Description automatically generated">
            <a:extLst>
              <a:ext uri="{FF2B5EF4-FFF2-40B4-BE49-F238E27FC236}">
                <a16:creationId xmlns:a16="http://schemas.microsoft.com/office/drawing/2014/main" id="{C15C37E0-628D-4567-861B-4CC209C9B4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3"/>
          <a:stretch/>
        </p:blipFill>
        <p:spPr>
          <a:xfrm>
            <a:off x="6057279" y="642470"/>
            <a:ext cx="6134721" cy="574292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D160F-85A9-4A60-B248-80798F65F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071" y="1025769"/>
            <a:ext cx="6748568" cy="5763236"/>
          </a:xfrm>
        </p:spPr>
        <p:txBody>
          <a:bodyPr>
            <a:normAutofit/>
          </a:bodyPr>
          <a:lstStyle/>
          <a:p>
            <a:pPr>
              <a:buClr>
                <a:srgbClr val="A3237D"/>
              </a:buClr>
            </a:pPr>
            <a:endParaRPr lang="en-GB" dirty="0"/>
          </a:p>
          <a:p>
            <a:pPr>
              <a:buClr>
                <a:srgbClr val="A3237D"/>
              </a:buClr>
            </a:pPr>
            <a:r>
              <a:rPr lang="en-GB" sz="2200" dirty="0"/>
              <a:t>Supporting you in your chosen profession to access self care, improve working conditions, and reflect on professional development. </a:t>
            </a:r>
          </a:p>
          <a:p>
            <a:pPr>
              <a:buClr>
                <a:srgbClr val="A3237D"/>
              </a:buClr>
            </a:pPr>
            <a:r>
              <a:rPr lang="en-GB" sz="2200" dirty="0"/>
              <a:t>We have over 300 social workers registered to use the service to date – space to take many more. </a:t>
            </a:r>
          </a:p>
          <a:p>
            <a:pPr>
              <a:buClr>
                <a:srgbClr val="A3237D"/>
              </a:buClr>
            </a:pPr>
            <a:r>
              <a:rPr lang="en-GB" sz="2200" dirty="0"/>
              <a:t>There are plenty of coaches coming forward to volunteer.</a:t>
            </a:r>
          </a:p>
          <a:p>
            <a:pPr>
              <a:buClr>
                <a:srgbClr val="A3237D"/>
              </a:buClr>
            </a:pPr>
            <a:r>
              <a:rPr lang="en-GB" sz="2200" dirty="0"/>
              <a:t>With research stating only 12% of social workers had or considered seeking advice or support….</a:t>
            </a:r>
          </a:p>
          <a:p>
            <a:pPr marL="0" indent="0">
              <a:buClr>
                <a:srgbClr val="A3237D"/>
              </a:buClr>
              <a:buNone/>
            </a:pPr>
            <a:endParaRPr lang="en-GB" sz="2200" u="sng" dirty="0">
              <a:solidFill>
                <a:srgbClr val="0563C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Clr>
                <a:srgbClr val="A3237D"/>
              </a:buClr>
              <a:buNone/>
            </a:pPr>
            <a:r>
              <a:rPr lang="en-GB" sz="22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HAVE TO ASK OURSELVES…</a:t>
            </a:r>
            <a:endParaRPr lang="en-GB" sz="1400" u="sng" dirty="0">
              <a:solidFill>
                <a:srgbClr val="0563C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ED5FE6-573F-4816-82F2-B8719930AF40}"/>
              </a:ext>
            </a:extLst>
          </p:cNvPr>
          <p:cNvSpPr/>
          <p:nvPr/>
        </p:nvSpPr>
        <p:spPr>
          <a:xfrm>
            <a:off x="0" y="278060"/>
            <a:ext cx="9461241" cy="769441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399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E5248F-6AB7-4FD3-8D5E-2ACC383CC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233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4800" b="0" dirty="0">
                <a:solidFill>
                  <a:schemeClr val="bg1"/>
                </a:solidFill>
              </a:rPr>
              <a:t>Changing the culture of practice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D7868F-5BB0-492E-AE85-FE4410379F1C}"/>
              </a:ext>
            </a:extLst>
          </p:cNvPr>
          <p:cNvSpPr txBox="1"/>
          <p:nvPr/>
        </p:nvSpPr>
        <p:spPr>
          <a:xfrm>
            <a:off x="6317273" y="5383126"/>
            <a:ext cx="6128238" cy="408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Clr>
                <a:srgbClr val="A3237D"/>
              </a:buClr>
            </a:pPr>
            <a:r>
              <a:rPr lang="en-GB" sz="12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https://www.basw.co.uk/media/news/2021/jun/reflections-lack-self-care-social-workers</a:t>
            </a:r>
            <a:endParaRPr lang="en-GB" sz="12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7142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588ED13-E9D4-439B-8BC5-605E11A3FFFE}"/>
              </a:ext>
            </a:extLst>
          </p:cNvPr>
          <p:cNvSpPr/>
          <p:nvPr/>
        </p:nvSpPr>
        <p:spPr>
          <a:xfrm>
            <a:off x="0" y="-2"/>
            <a:ext cx="12191999" cy="568960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DF357D-9000-4602-B594-BC42562FDA9F}"/>
              </a:ext>
            </a:extLst>
          </p:cNvPr>
          <p:cNvSpPr/>
          <p:nvPr/>
        </p:nvSpPr>
        <p:spPr>
          <a:xfrm>
            <a:off x="1" y="278060"/>
            <a:ext cx="7865705" cy="769441"/>
          </a:xfrm>
          <a:prstGeom prst="rect">
            <a:avLst/>
          </a:prstGeom>
          <a:solidFill>
            <a:srgbClr val="2623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399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587A84-072B-4A1B-858E-BAD027FD4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"/>
            <a:ext cx="10515600" cy="1325563"/>
          </a:xfrm>
        </p:spPr>
        <p:txBody>
          <a:bodyPr>
            <a:normAutofit/>
          </a:bodyPr>
          <a:lstStyle/>
          <a:p>
            <a:r>
              <a:rPr lang="en-GB" sz="4800" b="0" dirty="0">
                <a:solidFill>
                  <a:schemeClr val="bg1"/>
                </a:solidFill>
              </a:rPr>
              <a:t>What are you waiting for ?</a:t>
            </a:r>
          </a:p>
        </p:txBody>
      </p:sp>
      <p:pic>
        <p:nvPicPr>
          <p:cNvPr id="6" name="Picture 5" descr="A picture containing person, person, wearing, glasses&#10;&#10;Description automatically generated">
            <a:extLst>
              <a:ext uri="{FF2B5EF4-FFF2-40B4-BE49-F238E27FC236}">
                <a16:creationId xmlns:a16="http://schemas.microsoft.com/office/drawing/2014/main" id="{02331D6F-F481-46E6-821E-FFD26E2873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28"/>
          <a:stretch/>
        </p:blipFill>
        <p:spPr>
          <a:xfrm>
            <a:off x="6451075" y="1630373"/>
            <a:ext cx="5740926" cy="52742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E2A511-1644-4B7D-B292-01A08FEEB908}"/>
              </a:ext>
            </a:extLst>
          </p:cNvPr>
          <p:cNvSpPr txBox="1"/>
          <p:nvPr/>
        </p:nvSpPr>
        <p:spPr>
          <a:xfrm>
            <a:off x="646145" y="1325561"/>
            <a:ext cx="7242887" cy="4238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Here’s how to register for support.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 can then choose a coach that best meets your needs, at a time that works for you. </a:t>
            </a:r>
            <a:endParaRPr lang="en-GB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sessions are delivered via Microsoft team or can be over the phone.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free confidential service </a:t>
            </a:r>
            <a:endParaRPr lang="en-GB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Clr>
                <a:srgbClr val="00B0F0"/>
              </a:buClr>
              <a:buNone/>
            </a:pPr>
            <a:r>
              <a:rPr lang="en-GB" sz="24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www.basw.co.uk/professional-suport-service</a:t>
            </a:r>
            <a:endParaRPr lang="en-GB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Clr>
                <a:srgbClr val="00B0F0"/>
              </a:buClr>
              <a:buNone/>
            </a:pPr>
            <a:r>
              <a:rPr lang="en-GB" sz="24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GB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Clr>
                <a:srgbClr val="00B0F0"/>
              </a:buClr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170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661</Words>
  <Application>Microsoft Office PowerPoint</Application>
  <PresentationFormat>Widescreen</PresentationFormat>
  <Paragraphs>62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PowerPoint Presentation</vt:lpstr>
      <vt:lpstr>What is the SWPSS?</vt:lpstr>
      <vt:lpstr>The impact of COVID for those  that care for others </vt:lpstr>
      <vt:lpstr>Who is it for ?</vt:lpstr>
      <vt:lpstr>PowerPoint Presentation</vt:lpstr>
      <vt:lpstr>How is it supporting social workers like you ?</vt:lpstr>
      <vt:lpstr>PowerPoint Presentation</vt:lpstr>
      <vt:lpstr>Changing the culture of practice </vt:lpstr>
      <vt:lpstr>What are you waiting for 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Social Work Professional Support Service (SWPSS)</dc:title>
  <dc:creator>suzy kitching</dc:creator>
  <cp:lastModifiedBy>Jools Watson (Strengthening Practice)</cp:lastModifiedBy>
  <cp:revision>33</cp:revision>
  <dcterms:created xsi:type="dcterms:W3CDTF">2021-07-12T14:48:38Z</dcterms:created>
  <dcterms:modified xsi:type="dcterms:W3CDTF">2022-01-13T09:21:05Z</dcterms:modified>
</cp:coreProperties>
</file>